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emf" ContentType="image/x-em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notesMasterIdLst>
    <p:notesMasterId r:id="rId5"/>
  </p:notesMasterIdLst>
  <p:sldIdLst>
    <p:sldId id="256" r:id="rId4"/>
    <p:sldId id="620" r:id="rId6"/>
    <p:sldId id="638" r:id="rId7"/>
    <p:sldId id="622" r:id="rId8"/>
    <p:sldId id="639" r:id="rId9"/>
    <p:sldId id="607" r:id="rId10"/>
    <p:sldId id="640" r:id="rId11"/>
    <p:sldId id="650" r:id="rId12"/>
    <p:sldId id="628" r:id="rId13"/>
    <p:sldId id="642" r:id="rId14"/>
    <p:sldId id="629" r:id="rId15"/>
    <p:sldId id="637" r:id="rId16"/>
    <p:sldId id="641" r:id="rId17"/>
    <p:sldId id="643" r:id="rId18"/>
    <p:sldId id="644" r:id="rId19"/>
  </p:sldIdLst>
  <p:sldSz cx="12192000" cy="6858000"/>
  <p:notesSz cx="6858000" cy="9144000"/>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CCCE"/>
    <a:srgbClr val="E88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324" autoAdjust="0"/>
    <p:restoredTop sz="86688" autoAdjust="0"/>
  </p:normalViewPr>
  <p:slideViewPr>
    <p:cSldViewPr snapToGrid="0" snapToObjects="1">
      <p:cViewPr varScale="1">
        <p:scale>
          <a:sx n="94" d="100"/>
          <a:sy n="94" d="100"/>
        </p:scale>
        <p:origin x="452" y="44"/>
      </p:cViewPr>
      <p:guideLst/>
    </p:cSldViewPr>
  </p:slideViewPr>
  <p:notesTextViewPr>
    <p:cViewPr>
      <p:scale>
        <a:sx n="1" d="1"/>
        <a:sy n="1" d="1"/>
      </p:scale>
      <p:origin x="0" y="-104"/>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gs" Target="tags/tag7.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179AA5F5-4856-3348-BACD-591727BE2284}"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1A2F018-EA3F-704C-A9BC-B8CB424C86B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dirty="0"/>
              <a:t>Hello everyone</a:t>
            </a:r>
            <a:r>
              <a:rPr kumimoji="1" lang="zh-CN" altLang="en-GB" dirty="0"/>
              <a:t>，</a:t>
            </a:r>
            <a:r>
              <a:rPr kumimoji="1" lang="en-GB" altLang="zh-CN" dirty="0"/>
              <a:t>I am </a:t>
            </a:r>
            <a:r>
              <a:rPr kumimoji="1" lang="en-GB" altLang="zh-CN" dirty="0" err="1"/>
              <a:t>Meihao</a:t>
            </a:r>
            <a:r>
              <a:rPr kumimoji="1" lang="en-GB" altLang="zh-CN" dirty="0"/>
              <a:t> Fan from </a:t>
            </a:r>
            <a:r>
              <a:rPr kumimoji="1" lang="en-GB" altLang="zh-CN" dirty="0" err="1"/>
              <a:t>RenMin</a:t>
            </a:r>
            <a:r>
              <a:rPr kumimoji="1" lang="en-GB" altLang="zh-CN" dirty="0"/>
              <a:t> university of China, </a:t>
            </a:r>
            <a:endParaRPr kumimoji="1" lang="en-GB" altLang="zh-CN" dirty="0"/>
          </a:p>
          <a:p>
            <a:r>
              <a:rPr lang="en-GB" altLang="zh-CN" sz="1200" b="0" i="0" kern="1200" dirty="0">
                <a:solidFill>
                  <a:schemeClr val="tx1"/>
                </a:solidFill>
                <a:effectLst/>
                <a:latin typeface="+mn-lt"/>
                <a:ea typeface="+mn-ea"/>
                <a:cs typeface="+mn-cs"/>
              </a:rPr>
              <a:t>Th</a:t>
            </a:r>
            <a:r>
              <a:rPr lang="en-US" altLang="en-GB" sz="1200" b="0" i="0" kern="1200" dirty="0">
                <a:solidFill>
                  <a:schemeClr val="tx1"/>
                </a:solidFill>
                <a:effectLst/>
                <a:latin typeface="+mn-lt"/>
                <a:ea typeface="+mn-ea"/>
                <a:cs typeface="+mn-cs"/>
              </a:rPr>
              <a:t>is</a:t>
            </a:r>
            <a:r>
              <a:rPr lang="en-GB" altLang="zh-CN" sz="1200" b="0" i="0" kern="1200" dirty="0">
                <a:solidFill>
                  <a:schemeClr val="tx1"/>
                </a:solidFill>
                <a:effectLst/>
                <a:latin typeface="+mn-lt"/>
                <a:ea typeface="+mn-ea"/>
                <a:cs typeface="+mn-cs"/>
              </a:rPr>
              <a:t> paper is titled</a:t>
            </a:r>
            <a:r>
              <a:rPr kumimoji="1" lang="en-GB" altLang="zh-CN" dirty="0"/>
              <a:t> </a:t>
            </a:r>
            <a:r>
              <a:rPr kumimoji="1" lang="en-US" altLang="en-GB" dirty="0"/>
              <a:t>as </a:t>
            </a:r>
            <a:r>
              <a:rPr kumimoji="1" lang="en-GB" altLang="zh-CN" dirty="0"/>
              <a:t>&lt;</a:t>
            </a:r>
            <a:r>
              <a:rPr lang="en-US" altLang="zh-CN" sz="1200" dirty="0">
                <a:latin typeface="Calibri" panose="020F0502020204030204" charset="0"/>
                <a:cs typeface="Calibri" panose="020F0502020204030204" charset="0"/>
              </a:rPr>
              <a:t>Cost-Effective In-Context Learning for Entity</a:t>
            </a:r>
            <a:r>
              <a:rPr lang="en-GB" altLang="zh-CN" sz="1200" dirty="0">
                <a:latin typeface="Calibri" panose="020F0502020204030204" charset="0"/>
                <a:cs typeface="Calibri" panose="020F0502020204030204" charset="0"/>
              </a:rPr>
              <a:t> Resolution: A Design Space Exploration</a:t>
            </a:r>
            <a:r>
              <a:rPr kumimoji="1" lang="en-GB" altLang="zh-CN" dirty="0"/>
              <a:t>&gt; </a:t>
            </a:r>
            <a:r>
              <a:rPr kumimoji="1" lang="en-US" altLang="zh-CN" dirty="0"/>
              <a:t>which is a joint work </a:t>
            </a:r>
            <a:r>
              <a:rPr kumimoji="1" lang="en-US" altLang="zh-CN" dirty="0"/>
              <a:t>by authors from different institutes.</a:t>
            </a:r>
            <a:endParaRPr kumimoji="1" lang="en-GB" altLang="zh-CN" dirty="0"/>
          </a:p>
          <a:p>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We first compare Batch Prompting to Standard Prompting technique with fixed demonstrations.</a:t>
            </a:r>
            <a:endParaRPr kumimoji="1" lang="en-US" altLang="zh-CN" sz="1200" dirty="0"/>
          </a:p>
          <a:p>
            <a:endParaRPr kumimoji="1" lang="en-US" altLang="zh-CN" sz="1200" dirty="0"/>
          </a:p>
          <a:p>
            <a:r>
              <a:rPr kumimoji="1" lang="en-US" altLang="zh-CN" sz="1200" dirty="0"/>
              <a:t>We can see from the figure that Batch Prompting can save 4 times to 7 times API cost while achieving higher F1 scores and more stable performance, showing that Batch Prompting is a much cheaper while better-performed and more stable method.</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1200" dirty="0"/>
              <a:t>Then, we evaluate…</a:t>
            </a:r>
            <a:endParaRPr kumimoji="1" lang="en-US" altLang="zh-CN" sz="1200" dirty="0"/>
          </a:p>
          <a:p>
            <a:endParaRPr kumimoji="1" lang="en-US" altLang="zh-CN" sz="1200" dirty="0"/>
          </a:p>
          <a:p>
            <a:r>
              <a:rPr kumimoji="1" lang="en-US" altLang="zh-CN" sz="1200" dirty="0"/>
              <a:t>The experimental results show that </a:t>
            </a:r>
            <a:endParaRPr kumimoji="1" lang="en-US" altLang="zh-CN" sz="1200" dirty="0"/>
          </a:p>
          <a:p>
            <a:r>
              <a:rPr kumimoji="1" lang="en-US" altLang="zh-CN" sz="1200" dirty="0"/>
              <a:t>The Covering-based Demonstration Selection greatly reduces the labeling cost.</a:t>
            </a:r>
            <a:endParaRPr kumimoji="1" lang="en-US" altLang="zh-CN" sz="1200" dirty="0"/>
          </a:p>
          <a:p>
            <a:r>
              <a:rPr kumimoji="1" lang="en-US" altLang="zh-CN" sz="1200" dirty="0"/>
              <a:t>Also, the Diverse batches have the highest F1 scores</a:t>
            </a:r>
            <a:endParaRPr kumimoji="1" lang="en-US" altLang="zh-CN" sz="1200" dirty="0"/>
          </a:p>
          <a:p>
            <a:r>
              <a:rPr kumimoji="1" lang="en-US" altLang="zh-CN" sz="1200" dirty="0"/>
              <a:t>At last, the diverse batches with covering-based demonstration selection achieve the best trade-off between cost and performance.</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a:t>
            </a:r>
            <a:r>
              <a:rPr kumimoji="1" lang="zh-CN" altLang="en-US" dirty="0"/>
              <a:t> </a:t>
            </a:r>
            <a:r>
              <a:rPr kumimoji="1" lang="en-US" altLang="zh-CN" dirty="0"/>
              <a:t>also</a:t>
            </a:r>
            <a:r>
              <a:rPr kumimoji="1" lang="zh-CN" altLang="en-US" dirty="0"/>
              <a:t> </a:t>
            </a:r>
            <a:r>
              <a:rPr kumimoji="1" lang="en-US" altLang="zh-CN" dirty="0"/>
              <a:t>compare …, such as Ditto, </a:t>
            </a:r>
            <a:r>
              <a:rPr kumimoji="1" lang="en-US" altLang="zh-CN" dirty="0" err="1"/>
              <a:t>JointBERT</a:t>
            </a:r>
            <a:r>
              <a:rPr kumimoji="1" lang="en-US" altLang="zh-CN" dirty="0"/>
              <a:t> and </a:t>
            </a:r>
            <a:r>
              <a:rPr kumimoji="1" lang="en-US" altLang="zh-CN" dirty="0" err="1"/>
              <a:t>RobEM</a:t>
            </a:r>
            <a:r>
              <a:rPr kumimoji="1" lang="en-US" altLang="zh-CN" dirty="0"/>
              <a:t>.</a:t>
            </a:r>
            <a:endParaRPr kumimoji="1" lang="en-US" altLang="zh-CN" dirty="0"/>
          </a:p>
          <a:p>
            <a:endParaRPr kumimoji="1" lang="en-US" altLang="zh-CN" dirty="0"/>
          </a:p>
          <a:p>
            <a:r>
              <a:rPr kumimoji="1" lang="en-US" altLang="zh-CN" dirty="0"/>
              <a:t>We can see from the figure that </a:t>
            </a:r>
            <a:r>
              <a:rPr kumimoji="1" lang="en-US" altLang="zh-CN" dirty="0" err="1"/>
              <a:t>BatchER</a:t>
            </a:r>
            <a:r>
              <a:rPr kumimoji="1" lang="en-US" altLang="zh-CN" dirty="0"/>
              <a:t> can save … while achieving …</a:t>
            </a:r>
            <a:endParaRPr kumimoji="1" lang="en-US" altLang="zh-CN" dirty="0"/>
          </a:p>
          <a:p>
            <a:endParaRPr kumimoji="1" lang="en-US" altLang="zh-CN" dirty="0"/>
          </a:p>
          <a:p>
            <a:r>
              <a:rPr kumimoji="1" lang="en-US" altLang="zh-CN" dirty="0"/>
              <a:t>Similar observation can be got from other datasets, which is reported in our paper.</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Finally, we </a:t>
            </a:r>
            <a:r>
              <a:rPr kumimoji="1" lang="en-US" altLang="zh-CN" dirty="0" err="1"/>
              <a:t>campare</a:t>
            </a:r>
            <a:r>
              <a:rPr kumimoji="1" lang="en-US" altLang="zh-CN" dirty="0"/>
              <a:t> </a:t>
            </a:r>
            <a:r>
              <a:rPr kumimoji="1" lang="en-US" altLang="zh-CN" dirty="0" err="1"/>
              <a:t>BatchER</a:t>
            </a:r>
            <a:r>
              <a:rPr kumimoji="1" lang="en-US" altLang="zh-CN" dirty="0"/>
              <a:t> with …</a:t>
            </a:r>
            <a:endParaRPr kumimoji="1" lang="en-US" altLang="zh-CN" dirty="0"/>
          </a:p>
          <a:p>
            <a:endParaRPr kumimoji="1" lang="en-US" altLang="zh-CN" dirty="0"/>
          </a:p>
          <a:p>
            <a:r>
              <a:rPr kumimoji="1" lang="en-US" altLang="zh-CN" dirty="0"/>
              <a:t>We can see from the table that</a:t>
            </a:r>
            <a:endParaRPr kumimoji="1" lang="en-US" altLang="zh-CN" dirty="0"/>
          </a:p>
          <a:p>
            <a:pPr marL="171450" indent="-171450">
              <a:buFontTx/>
              <a:buChar char="-"/>
            </a:pPr>
            <a:r>
              <a:rPr kumimoji="1" lang="en-US" altLang="zh-CN" dirty="0" err="1"/>
              <a:t>BatchER</a:t>
            </a:r>
            <a:r>
              <a:rPr kumimoji="1" lang="en-US" altLang="zh-CN" dirty="0"/>
              <a:t> … with only 20 percent API cost</a:t>
            </a:r>
            <a:endParaRPr kumimoji="1" lang="en-US" altLang="zh-CN" dirty="0"/>
          </a:p>
          <a:p>
            <a:pPr marL="171450" indent="-171450">
              <a:buFontTx/>
              <a:buChar char="-"/>
            </a:pPr>
            <a:r>
              <a:rPr kumimoji="1" lang="en-US" altLang="zh-CN" dirty="0" err="1"/>
              <a:t>BatchER</a:t>
            </a:r>
            <a:r>
              <a:rPr kumimoji="1" lang="en-US" altLang="zh-CN" dirty="0"/>
              <a:t> can … thus, it is no need for …</a:t>
            </a:r>
            <a:endParaRPr kumimoji="1" lang="en-US" altLang="zh-CN" dirty="0"/>
          </a:p>
          <a:p>
            <a:pPr marL="171450" indent="-171450">
              <a:buFontTx/>
              <a:buChar char="-"/>
            </a:pP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conclude, we … . Also, we ….  </a:t>
            </a:r>
            <a:r>
              <a:rPr kumimoji="1" lang="en-US" altLang="zh-CN"/>
              <a:t>Finally, we …</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dirty="0"/>
              <a:t>Thank you for your listening. If anyone have a question, Let me know.</a:t>
            </a:r>
            <a:endParaRPr kumimoji="1" 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Entity Resolution…</a:t>
            </a:r>
            <a:endParaRPr lang="en-US" altLang="zh-CN" sz="1200" dirty="0"/>
          </a:p>
          <a:p>
            <a:endParaRPr lang="en-US" sz="1200" dirty="0"/>
          </a:p>
          <a:p>
            <a:r>
              <a:rPr lang="en-US" sz="1200" dirty="0"/>
              <a:t>For example, the figure illustrates matching songs from two tables. The first row record</a:t>
            </a:r>
            <a:r>
              <a:rPr lang="en-US" sz="1200" dirty="0"/>
              <a:t>s information of a same song which is matched, while the second records different songs, which is no-matched.</a:t>
            </a:r>
            <a:endParaRPr lang="en-US" sz="1200" dirty="0"/>
          </a:p>
          <a:p>
            <a:endParaRPr lang="en-US" sz="1200" dirty="0"/>
          </a:p>
          <a:p>
            <a:r>
              <a:rPr lang="en-US" sz="1200" dirty="0"/>
              <a:t>There are different methods focus on Entity Resolution. First, rule-based methods use </a:t>
            </a:r>
            <a:r>
              <a:rPr lang="en-US" altLang="zh-CN" sz="1200" dirty="0"/>
              <a:t>heuristic rules to predict. Secondly, Deep Learning based methods such as </a:t>
            </a:r>
            <a:r>
              <a:rPr lang="en-US" altLang="zh-CN" sz="1200" dirty="0" err="1"/>
              <a:t>DeepMatcher</a:t>
            </a:r>
            <a:r>
              <a:rPr lang="en-US" altLang="zh-CN" sz="1200" dirty="0"/>
              <a:t> and Ditto utilize deep learning models to predict the matching results. Third, LLM-based methods utilize the power of Large Language Model to deduce whether two serialized entities in tuple refer to the same real-world entity.</a:t>
            </a:r>
            <a:endParaRPr lang="en-US" altLang="zh-CN" sz="1200" dirty="0"/>
          </a:p>
          <a:p>
            <a:endParaRPr lang="en-US" sz="1200" dirty="0"/>
          </a:p>
          <a:p>
            <a:r>
              <a:rPr lang="en-US" sz="1200" dirty="0"/>
              <a:t>Above these three types of methods, LLM-based methods…</a:t>
            </a:r>
            <a:endParaRPr lang="en-US" dirty="0"/>
          </a:p>
        </p:txBody>
      </p:sp>
      <p:sp>
        <p:nvSpPr>
          <p:cNvPr id="4" name="Slide Number Placeholder 3"/>
          <p:cNvSpPr>
            <a:spLocks noGrp="1"/>
          </p:cNvSpPr>
          <p:nvPr>
            <p:ph type="sldNum" sz="quarter" idx="10"/>
          </p:nvPr>
        </p:nvSpPr>
        <p:spPr/>
        <p:txBody>
          <a:bodyPr/>
          <a:lstStyle/>
          <a:p>
            <a:fld id="{EC9835B7-387E-9F41-A203-11A3088A1EA0}" type="slidenum">
              <a:rPr kumimoji="1" lang="zh-CN" altLang="en-US" smtClean="0"/>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utilize Large Language Model for ER task, we should first design a prompt consisting of task description, demonstrations and question &lt;as shown in the figure&gt;. Task description describes what ER task refers to, demonstrations are usually labeled entity pairs which LLM can learn from,</a:t>
            </a:r>
            <a:r>
              <a:rPr kumimoji="1" lang="zh-CN" altLang="en-US" dirty="0"/>
              <a:t> </a:t>
            </a:r>
            <a:r>
              <a:rPr kumimoji="1" lang="en-US" altLang="zh-CN" dirty="0"/>
              <a:t>and the question refers to the entity pairs to be predicted.</a:t>
            </a:r>
            <a:endParaRPr kumimoji="1" lang="en-US" altLang="zh-CN" dirty="0"/>
          </a:p>
          <a:p>
            <a:endParaRPr kumimoji="1" lang="en-US" altLang="zh-CN" dirty="0"/>
          </a:p>
          <a:p>
            <a:r>
              <a:rPr kumimoji="1" lang="en-US" altLang="zh-CN" dirty="0"/>
              <a:t>To design demonstrations to benefit the predicting accuracy, researchers first design a small valid</a:t>
            </a:r>
            <a:r>
              <a:rPr kumimoji="1" lang="en-US" altLang="zh-CN" dirty="0"/>
              <a:t>ation set to evaluate the quality of current demonstrations and conduct error case analysis to optimize the demonstrations iteratively. Other works propose to select relevant demonstrations based on the similarity metric with the question.</a:t>
            </a:r>
            <a:endParaRPr kumimoji="1" lang="en-US" altLang="zh-CN" dirty="0"/>
          </a:p>
          <a:p>
            <a:endParaRPr kumimoji="1" lang="en-US" altLang="zh-CN" dirty="0"/>
          </a:p>
          <a:p>
            <a:r>
              <a:rPr kumimoji="1" lang="en-US" altLang="zh-CN" dirty="0"/>
              <a:t>Both methods face two problems. First, the process of demonstration designing or labeling is expensive. Second, since Standard Prompting usually uses multiple demonstrations for one question to ensure the predicting performance, the API cost are usually expensive.</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Thus, we propose </a:t>
            </a:r>
            <a:r>
              <a:rPr kumimoji="1" lang="en-US" altLang="zh-CN" dirty="0" err="1"/>
              <a:t>BatchER</a:t>
            </a:r>
            <a:r>
              <a:rPr kumimoji="1" lang="en-US" altLang="zh-CN" dirty="0"/>
              <a:t>, a Batch Prompting Framework for Entity Resolution. </a:t>
            </a:r>
            <a:endParaRPr kumimoji="1" lang="en-US" altLang="zh-CN" dirty="0"/>
          </a:p>
          <a:p>
            <a:endParaRPr kumimoji="1" lang="en-US" altLang="zh-CN" dirty="0"/>
          </a:p>
          <a:p>
            <a:r>
              <a:rPr kumimoji="1" lang="en-US" altLang="zh-CN" dirty="0"/>
              <a:t>There are three features of </a:t>
            </a:r>
            <a:r>
              <a:rPr kumimoji="1" lang="en-US" altLang="zh-CN" dirty="0" err="1"/>
              <a:t>BatchER</a:t>
            </a:r>
            <a:r>
              <a:rPr kumimoji="1" lang="en-US" altLang="zh-CN" dirty="0"/>
              <a:t>. First, </a:t>
            </a:r>
            <a:r>
              <a:rPr kumimoji="1" lang="en-US" altLang="zh-CN" dirty="0" err="1"/>
              <a:t>BatchER</a:t>
            </a:r>
            <a:r>
              <a:rPr kumimoji="1" lang="en-US" altLang="zh-CN" dirty="0"/>
              <a:t> …</a:t>
            </a:r>
            <a:endParaRPr kumimoji="1" lang="en-US" altLang="zh-CN" dirty="0"/>
          </a:p>
          <a:p>
            <a:endParaRPr kumimoji="1" lang="en-US" altLang="zh-CN" dirty="0"/>
          </a:p>
          <a:p>
            <a:r>
              <a:rPr kumimoji="1" lang="en-US" altLang="zh-CN" dirty="0"/>
              <a:t>The main advantages of </a:t>
            </a:r>
            <a:r>
              <a:rPr kumimoji="1" lang="en-US" altLang="zh-CN" dirty="0" err="1"/>
              <a:t>BatchER</a:t>
            </a:r>
            <a:r>
              <a:rPr kumimoji="1" lang="en-US" altLang="zh-CN" dirty="0"/>
              <a:t> are…</a:t>
            </a:r>
            <a:endParaRPr kumimoji="1" lang="en-US" altLang="zh-CN" dirty="0"/>
          </a:p>
          <a:p>
            <a:endParaRPr kumimoji="1" lang="en-US" altLang="zh-CN" dirty="0"/>
          </a:p>
          <a:p>
            <a:r>
              <a:rPr kumimoji="1" lang="en-US" altLang="zh-CN" dirty="0"/>
              <a:t>However, building such a Framework is hard, since it is hard to … and to ensure</a:t>
            </a:r>
            <a:endParaRPr kumimoji="1" lang="en-US" altLang="zh-CN" dirty="0"/>
          </a:p>
          <a:p>
            <a:endParaRPr kumimoji="1" lang="zh-CN" altLang="en-US" dirty="0"/>
          </a:p>
          <a:p>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main framework of </a:t>
            </a:r>
            <a:r>
              <a:rPr kumimoji="1" lang="en-US" altLang="zh-CN" dirty="0" err="1"/>
              <a:t>BatchER</a:t>
            </a:r>
            <a:r>
              <a:rPr kumimoji="1" lang="en-US" altLang="zh-CN" dirty="0"/>
              <a:t> is illustrated as below. </a:t>
            </a:r>
            <a:endParaRPr kumimoji="1" lang="en-US" altLang="zh-CN" dirty="0"/>
          </a:p>
          <a:p>
            <a:endParaRPr kumimoji="1" lang="en-US" altLang="zh-CN" dirty="0"/>
          </a:p>
          <a:p>
            <a:r>
              <a:rPr kumimoji="1" lang="en-US" altLang="zh-CN" dirty="0"/>
              <a:t>There are two modules in </a:t>
            </a:r>
            <a:r>
              <a:rPr kumimoji="1" lang="en-US" altLang="zh-CN" dirty="0" err="1"/>
              <a:t>BatchER</a:t>
            </a:r>
            <a:r>
              <a:rPr kumimoji="1" lang="en-US" altLang="zh-CN" dirty="0"/>
              <a:t>, named Question Batching and Demonstration Selection. </a:t>
            </a:r>
            <a:endParaRPr kumimoji="1" lang="en-US" altLang="zh-CN" dirty="0"/>
          </a:p>
          <a:p>
            <a:r>
              <a:rPr kumimoji="1" lang="en-US" altLang="zh-CN" dirty="0"/>
              <a:t>Question batching first … and then …</a:t>
            </a:r>
            <a:endParaRPr kumimoji="1" lang="en-US" altLang="zh-CN" dirty="0"/>
          </a:p>
          <a:p>
            <a:r>
              <a:rPr kumimoji="1" lang="en-US" altLang="zh-CN" dirty="0"/>
              <a:t>Demonstration Selection first … and then …</a:t>
            </a:r>
            <a:endParaRPr kumimoji="1" lang="en-US" altLang="zh-CN" dirty="0"/>
          </a:p>
          <a:p>
            <a:endParaRPr kumimoji="1" lang="en-US" altLang="zh-CN" dirty="0"/>
          </a:p>
          <a:p>
            <a:r>
              <a:rPr kumimoji="1" lang="en-US" altLang="zh-CN" dirty="0"/>
              <a:t>We propose an effective Covering-based Demonstration Selection method and design a method space …</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a:t>
            </a:r>
            <a:r>
              <a:rPr lang="zh-CN" altLang="en-US" dirty="0"/>
              <a:t> </a:t>
            </a:r>
            <a:r>
              <a:rPr lang="en-US" altLang="zh-CN" dirty="0"/>
              <a:t>Figure illustrates the process of Question Batching module.</a:t>
            </a:r>
            <a:endParaRPr lang="en-US" altLang="zh-CN" dirty="0"/>
          </a:p>
          <a:p>
            <a:endParaRPr kumimoji="1" lang="en-US" altLang="zh-CN" dirty="0"/>
          </a:p>
          <a:p>
            <a:r>
              <a:rPr kumimoji="1" lang="en-US" altLang="zh-CN" dirty="0"/>
              <a:t>First, Question Batching </a:t>
            </a:r>
            <a:r>
              <a:rPr kumimoji="1" lang="en-US" altLang="zh-CN" dirty="0" err="1"/>
              <a:t>usees</a:t>
            </a:r>
            <a:r>
              <a:rPr kumimoji="1" lang="en-US" altLang="zh-CN" dirty="0"/>
              <a:t> a Feature Extractor to …</a:t>
            </a:r>
            <a:endParaRPr kumimoji="1" lang="en-US" altLang="zh-CN" dirty="0"/>
          </a:p>
          <a:p>
            <a:r>
              <a:rPr kumimoji="1" lang="en-US" altLang="zh-CN" dirty="0"/>
              <a:t>Then, it adopts an Unsupervised clustering … to …</a:t>
            </a:r>
            <a:endParaRPr kumimoji="1" lang="en-US" altLang="zh-CN" dirty="0"/>
          </a:p>
          <a:p>
            <a:r>
              <a:rPr kumimoji="1" lang="en-US" altLang="zh-CN" dirty="0"/>
              <a:t>At last, different batching strategies are adopted to …</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reduce the labeling cost, Demonstration Selection module propose to … and then …</a:t>
            </a:r>
            <a:endParaRPr kumimoji="1" lang="en-US" altLang="zh-CN" dirty="0"/>
          </a:p>
          <a:p>
            <a:endParaRPr kumimoji="1" lang="en-US" altLang="zh-CN" dirty="0"/>
          </a:p>
          <a:p>
            <a:r>
              <a:rPr kumimoji="1" lang="en-US" altLang="zh-CN" dirty="0"/>
              <a:t>We propose four different demonstration selection strategies.</a:t>
            </a:r>
            <a:endParaRPr kumimoji="1" lang="en-US" altLang="zh-CN" dirty="0"/>
          </a:p>
          <a:p>
            <a:r>
              <a:rPr kumimoji="1" lang="en-US" altLang="zh-CN" dirty="0"/>
              <a:t>The Fixed strategy…</a:t>
            </a:r>
            <a:endParaRPr kumimoji="1" lang="en-US" altLang="zh-CN" dirty="0"/>
          </a:p>
          <a:p>
            <a:r>
              <a:rPr kumimoji="1" lang="en-US" altLang="zh-CN" dirty="0"/>
              <a:t>The </a:t>
            </a:r>
            <a:r>
              <a:rPr kumimoji="1" lang="en-US" altLang="zh-CN" dirty="0" err="1"/>
              <a:t>kNN</a:t>
            </a:r>
            <a:r>
              <a:rPr kumimoji="1" lang="en-US" altLang="zh-CN" dirty="0"/>
              <a:t>-question…</a:t>
            </a:r>
            <a:endParaRPr kumimoji="1" lang="en-US" altLang="zh-CN" dirty="0"/>
          </a:p>
          <a:p>
            <a:r>
              <a:rPr kumimoji="1" lang="en-US" altLang="zh-CN" dirty="0"/>
              <a:t>The </a:t>
            </a:r>
            <a:r>
              <a:rPr kumimoji="1" lang="en-US" altLang="zh-CN" dirty="0" err="1"/>
              <a:t>kNN</a:t>
            </a:r>
            <a:r>
              <a:rPr kumimoji="1" lang="en-US" altLang="zh-CN" dirty="0"/>
              <a:t>-batch…</a:t>
            </a:r>
            <a:endParaRPr kumimoji="1" lang="en-US" altLang="zh-CN" dirty="0"/>
          </a:p>
          <a:p>
            <a:r>
              <a:rPr kumimoji="1" lang="en-US" altLang="zh-CN" dirty="0"/>
              <a:t>And we propose a Covering-based method, which …   [ Next, we will further introduce the Covering-based Demonstration Selection strategy.]</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Covering-based method, a demo covers a question mean that the distance between them is less than a </a:t>
            </a:r>
            <a:r>
              <a:rPr kumimoji="1" lang="en-US" altLang="zh-CN" dirty="0"/>
              <a:t>threshold t.</a:t>
            </a:r>
            <a:endParaRPr kumimoji="1" lang="en-US" altLang="zh-CN" dirty="0"/>
          </a:p>
          <a:p>
            <a:r>
              <a:rPr kumimoji="1" lang="en-US" altLang="zh-CN" dirty="0"/>
              <a:t>There are two processes in Covering-based method, which we formulate as two questions. Demonstration Set Generation… Batch Covering …</a:t>
            </a:r>
            <a:endParaRPr kumimoji="1" lang="en-US" altLang="zh-CN" dirty="0"/>
          </a:p>
          <a:p>
            <a:r>
              <a:rPr kumimoji="1" lang="en-US" altLang="zh-CN" dirty="0"/>
              <a:t>We also propose a … While for different question, we define different weight function. For DSG, … For BC, …</a:t>
            </a:r>
            <a:endParaRPr kumimoji="1" lang="en-US" altLang="zh-CN" dirty="0"/>
          </a:p>
          <a:p>
            <a:endParaRPr kumimoji="1" lang="en-US" altLang="zh-CN" dirty="0"/>
          </a:p>
          <a:p>
            <a:r>
              <a:rPr kumimoji="1" lang="en-US" altLang="zh-CN" dirty="0"/>
              <a:t>The figure illustration an instance of our proposed method. The orange circles represent the queried questions, the blue circles represent the demonstrations. In Demonstration Set Generation, we iteratively select d-one and d-two which cover the most questions to make up the Demonstration Set. In Batch Covering, we select the shorter demonstration which can cover the p-two and p-three to save the API cost.</a:t>
            </a:r>
            <a:endParaRPr kumimoji="1" lang="en-US" altLang="zh-CN"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evaluate </a:t>
            </a:r>
            <a:r>
              <a:rPr kumimoji="1" lang="en-US" altLang="zh-CN" dirty="0" err="1"/>
              <a:t>BatchER</a:t>
            </a:r>
            <a:r>
              <a:rPr kumimoji="1" lang="en-US" altLang="zh-CN" dirty="0"/>
              <a:t> on eight widely used datasets </a:t>
            </a:r>
            <a:r>
              <a:rPr kumimoji="1" lang="en-US" altLang="zh-CN" dirty="0">
                <a:sym typeface="+mn-ea"/>
              </a:rPr>
              <a:t>of different sizes</a:t>
            </a:r>
            <a:r>
              <a:rPr kumimoji="1" lang="en-US" altLang="zh-CN" dirty="0"/>
              <a:t> from different domains. We compare </a:t>
            </a:r>
            <a:r>
              <a:rPr kumimoji="1" lang="en-US" altLang="zh-CN" dirty="0" err="1"/>
              <a:t>BatchER</a:t>
            </a:r>
            <a:r>
              <a:rPr kumimoji="1" lang="en-US" altLang="zh-CN" dirty="0"/>
              <a:t> with other LLM-based method such as CFM and other PLM-based methods such as Ditto, …</a:t>
            </a:r>
            <a:endParaRPr kumimoji="1" lang="zh-CN" altLang="en-US" dirty="0"/>
          </a:p>
        </p:txBody>
      </p:sp>
      <p:sp>
        <p:nvSpPr>
          <p:cNvPr id="4" name="灯片编号占位符 3"/>
          <p:cNvSpPr>
            <a:spLocks noGrp="1"/>
          </p:cNvSpPr>
          <p:nvPr>
            <p:ph type="sldNum" sz="quarter" idx="5"/>
          </p:nvPr>
        </p:nvSpPr>
        <p:spPr/>
        <p:txBody>
          <a:bodyPr/>
          <a:lstStyle/>
          <a:p>
            <a:fld id="{E1A2F018-EA3F-704C-A9BC-B8CB424C86BE}"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8061923F-2C96-1F47-B800-98F048A1A4B9}"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699D54-61C0-4041-861B-B62062A1FFA3}"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E3B1495-8431-574B-91A9-ABA3808BC51C}"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548640" indent="0" algn="ctr">
              <a:buNone/>
              <a:defRPr>
                <a:solidFill>
                  <a:schemeClr val="tx1">
                    <a:tint val="75000"/>
                  </a:schemeClr>
                </a:solidFill>
              </a:defRPr>
            </a:lvl2pPr>
            <a:lvl3pPr marL="1097280" indent="0" algn="ctr">
              <a:buNone/>
              <a:defRPr>
                <a:solidFill>
                  <a:schemeClr val="tx1">
                    <a:tint val="75000"/>
                  </a:schemeClr>
                </a:solidFill>
              </a:defRPr>
            </a:lvl3pPr>
            <a:lvl4pPr marL="1645920" indent="0" algn="ctr">
              <a:buNone/>
              <a:defRPr>
                <a:solidFill>
                  <a:schemeClr val="tx1">
                    <a:tint val="75000"/>
                  </a:schemeClr>
                </a:solidFill>
              </a:defRPr>
            </a:lvl4pPr>
            <a:lvl5pPr marL="2194560" indent="0" algn="ctr">
              <a:buNone/>
              <a:defRPr>
                <a:solidFill>
                  <a:schemeClr val="tx1">
                    <a:tint val="75000"/>
                  </a:schemeClr>
                </a:solidFill>
              </a:defRPr>
            </a:lvl5pPr>
            <a:lvl6pPr marL="2743200" indent="0" algn="ctr">
              <a:buNone/>
              <a:defRPr>
                <a:solidFill>
                  <a:schemeClr val="tx1">
                    <a:tint val="75000"/>
                  </a:schemeClr>
                </a:solidFill>
              </a:defRPr>
            </a:lvl6pPr>
            <a:lvl7pPr marL="3291840" indent="0" algn="ctr">
              <a:buNone/>
              <a:defRPr>
                <a:solidFill>
                  <a:schemeClr val="tx1">
                    <a:tint val="75000"/>
                  </a:schemeClr>
                </a:solidFill>
              </a:defRPr>
            </a:lvl7pPr>
            <a:lvl8pPr marL="3840480" indent="0" algn="ctr">
              <a:buNone/>
              <a:defRPr>
                <a:solidFill>
                  <a:schemeClr val="tx1">
                    <a:tint val="75000"/>
                  </a:schemeClr>
                </a:solidFill>
              </a:defRPr>
            </a:lvl8pPr>
            <a:lvl9pPr marL="4389120" indent="0" algn="ctr">
              <a:buNone/>
              <a:defRPr>
                <a:solidFill>
                  <a:schemeClr val="tx1">
                    <a:tint val="75000"/>
                  </a:schemeClr>
                </a:solidFill>
              </a:defRPr>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68BC602D-3F00-694E-A91E-AF26268A2D31}" type="datetime1">
              <a:rPr kumimoji="1" lang="zh-CN" altLang="en-US" smtClean="0"/>
            </a:fld>
            <a:endParaRPr kumimoji="1" lang="zh-CN" altLang="en-US"/>
          </a:p>
        </p:txBody>
      </p:sp>
      <p:sp>
        <p:nvSpPr>
          <p:cNvPr id="5" name="页脚占位符 4"/>
          <p:cNvSpPr>
            <a:spLocks noGrp="1"/>
          </p:cNvSpPr>
          <p:nvPr>
            <p:ph type="ftr" sz="quarter" idx="11"/>
          </p:nvPr>
        </p:nvSpPr>
        <p:spPr>
          <a:xfrm>
            <a:off x="4056000" y="6356352"/>
            <a:ext cx="4080000" cy="365125"/>
          </a:xfrm>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10093"/>
            <a:ext cx="10972800" cy="880372"/>
          </a:xfrm>
        </p:spPr>
        <p:txBody>
          <a:bodyPr>
            <a:normAutofit/>
          </a:bodyPr>
          <a:lstStyle>
            <a:lvl1pPr algn="l">
              <a:defRPr sz="4560">
                <a:latin typeface="Calibri" panose="020F0502020204030204" charset="0"/>
                <a:ea typeface="Calibri" panose="020F0502020204030204" charset="0"/>
                <a:cs typeface="Calibri" panose="020F0502020204030204" charset="0"/>
              </a:defRPr>
            </a:lvl1pPr>
          </a:lstStyle>
          <a:p>
            <a:r>
              <a:rPr kumimoji="1" lang="zh-CN" altLang="en-US" dirty="0"/>
              <a:t>单击此处编辑母版标题样式</a:t>
            </a:r>
            <a:endParaRPr kumimoji="1" lang="zh-CN" altLang="en-US" dirty="0"/>
          </a:p>
        </p:txBody>
      </p:sp>
      <p:sp>
        <p:nvSpPr>
          <p:cNvPr id="3" name="内容占位符 2"/>
          <p:cNvSpPr>
            <a:spLocks noGrp="1"/>
          </p:cNvSpPr>
          <p:nvPr>
            <p:ph idx="1"/>
          </p:nvPr>
        </p:nvSpPr>
        <p:spPr>
          <a:xfrm>
            <a:off x="609600" y="1370572"/>
            <a:ext cx="10972800" cy="4842572"/>
          </a:xfrm>
        </p:spPr>
        <p:txBody>
          <a:bodyPr/>
          <a:lstStyle>
            <a:lvl1pPr>
              <a:defRPr sz="3360"/>
            </a:lvl1pPr>
            <a:lvl2pPr>
              <a:defRPr sz="2880"/>
            </a:lvl2pPr>
            <a:lvl3pPr>
              <a:defRPr sz="2400"/>
            </a:lvl3pPr>
          </a:lstStyle>
          <a:p>
            <a:pPr lvl="0"/>
            <a:r>
              <a:rPr kumimoji="1" lang="zh-CN" altLang="en-US" dirty="0"/>
              <a:t>单击此处编辑母版文本样式</a:t>
            </a:r>
            <a:endParaRPr kumimoji="1" lang="zh-CN" altLang="en-US" dirty="0"/>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10"/>
          </p:nvPr>
        </p:nvSpPr>
        <p:spPr/>
        <p:txBody>
          <a:bodyPr/>
          <a:lstStyle/>
          <a:p>
            <a:fld id="{13A1A571-2726-CC43-9A1A-CC57FE948C67}"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7" name="矩形 6"/>
          <p:cNvSpPr/>
          <p:nvPr userDrawn="1"/>
        </p:nvSpPr>
        <p:spPr>
          <a:xfrm>
            <a:off x="288032" y="1203087"/>
            <a:ext cx="10608501" cy="54863"/>
          </a:xfrm>
          <a:prstGeom prst="rect">
            <a:avLst/>
          </a:prstGeom>
          <a:solidFill>
            <a:srgbClr val="C30012"/>
          </a:solidFill>
          <a:ln w="19050">
            <a:solidFill>
              <a:srgbClr val="C3001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60" b="1">
              <a:solidFill>
                <a:srgbClr val="AE0B2A"/>
              </a:solidFill>
            </a:endParaRPr>
          </a:p>
        </p:txBody>
      </p:sp>
      <p:pic>
        <p:nvPicPr>
          <p:cNvPr id="8"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900984" y="147969"/>
            <a:ext cx="1047217" cy="942496"/>
          </a:xfrm>
          <a:prstGeom prst="rect">
            <a:avLst/>
          </a:prstGeom>
          <a:effectLst>
            <a:reflection blurRad="6350" stA="52000" endA="300" endPos="35000" dir="5400000" sy="-100000" algn="bl" rotWithShape="0"/>
          </a:effectLst>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6"/>
          </a:xfrm>
        </p:spPr>
        <p:txBody>
          <a:bodyPr anchor="t"/>
          <a:lstStyle>
            <a:lvl1pPr algn="l">
              <a:defRPr sz="4800" b="1" cap="all"/>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400">
                <a:solidFill>
                  <a:schemeClr val="tx1">
                    <a:tint val="75000"/>
                  </a:schemeClr>
                </a:solidFill>
              </a:defRPr>
            </a:lvl1pPr>
            <a:lvl2pPr marL="548640" indent="0">
              <a:buNone/>
              <a:defRPr sz="2160">
                <a:solidFill>
                  <a:schemeClr val="tx1">
                    <a:tint val="75000"/>
                  </a:schemeClr>
                </a:solidFill>
              </a:defRPr>
            </a:lvl2pPr>
            <a:lvl3pPr marL="1097280" indent="0">
              <a:buNone/>
              <a:defRPr sz="1920">
                <a:solidFill>
                  <a:schemeClr val="tx1">
                    <a:tint val="75000"/>
                  </a:schemeClr>
                </a:solidFill>
              </a:defRPr>
            </a:lvl3pPr>
            <a:lvl4pPr marL="1645920" indent="0">
              <a:buNone/>
              <a:defRPr sz="1680">
                <a:solidFill>
                  <a:schemeClr val="tx1">
                    <a:tint val="75000"/>
                  </a:schemeClr>
                </a:solidFill>
              </a:defRPr>
            </a:lvl4pPr>
            <a:lvl5pPr marL="2194560" indent="0">
              <a:buNone/>
              <a:defRPr sz="1680">
                <a:solidFill>
                  <a:schemeClr val="tx1">
                    <a:tint val="75000"/>
                  </a:schemeClr>
                </a:solidFill>
              </a:defRPr>
            </a:lvl5pPr>
            <a:lvl6pPr marL="2743200" indent="0">
              <a:buNone/>
              <a:defRPr sz="1680">
                <a:solidFill>
                  <a:schemeClr val="tx1">
                    <a:tint val="75000"/>
                  </a:schemeClr>
                </a:solidFill>
              </a:defRPr>
            </a:lvl6pPr>
            <a:lvl7pPr marL="3291840" indent="0">
              <a:buNone/>
              <a:defRPr sz="1680">
                <a:solidFill>
                  <a:schemeClr val="tx1">
                    <a:tint val="75000"/>
                  </a:schemeClr>
                </a:solidFill>
              </a:defRPr>
            </a:lvl7pPr>
            <a:lvl8pPr marL="3840480" indent="0">
              <a:buNone/>
              <a:defRPr sz="1680">
                <a:solidFill>
                  <a:schemeClr val="tx1">
                    <a:tint val="75000"/>
                  </a:schemeClr>
                </a:solidFill>
              </a:defRPr>
            </a:lvl8pPr>
            <a:lvl9pPr marL="4389120" indent="0">
              <a:buNone/>
              <a:defRPr sz="168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9672A69F-DA07-8A4E-ACD9-2B92C9503F57}"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609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97600" y="1600200"/>
            <a:ext cx="5384800" cy="4525963"/>
          </a:xfrm>
        </p:spPr>
        <p:txBody>
          <a:bodyPr/>
          <a:lstStyle>
            <a:lvl1pPr>
              <a:defRPr sz="3360"/>
            </a:lvl1pPr>
            <a:lvl2pPr>
              <a:defRPr sz="2880"/>
            </a:lvl2pPr>
            <a:lvl3pPr>
              <a:defRPr sz="2400"/>
            </a:lvl3pPr>
            <a:lvl4pPr>
              <a:defRPr sz="2160"/>
            </a:lvl4pPr>
            <a:lvl5pPr>
              <a:defRPr sz="2160"/>
            </a:lvl5pPr>
            <a:lvl6pPr>
              <a:defRPr sz="2160"/>
            </a:lvl6pPr>
            <a:lvl7pPr>
              <a:defRPr sz="2160"/>
            </a:lvl7pPr>
            <a:lvl8pPr>
              <a:defRPr sz="2160"/>
            </a:lvl8pPr>
            <a:lvl9pPr>
              <a:defRPr sz="216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8BAD23C3-1442-CB4A-A7D5-93C7E5F5F6E4}"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09600" y="1535114"/>
            <a:ext cx="5386917"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609600" y="2174875"/>
            <a:ext cx="5386917"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93369" y="1535114"/>
            <a:ext cx="5389033" cy="639762"/>
          </a:xfrm>
        </p:spPr>
        <p:txBody>
          <a:bodyPr anchor="b"/>
          <a:lstStyle>
            <a:lvl1pPr marL="0" indent="0">
              <a:buNone/>
              <a:defRPr sz="2880" b="1"/>
            </a:lvl1pPr>
            <a:lvl2pPr marL="548640" indent="0">
              <a:buNone/>
              <a:defRPr sz="2400" b="1"/>
            </a:lvl2pPr>
            <a:lvl3pPr marL="1097280" indent="0">
              <a:buNone/>
              <a:defRPr sz="2160" b="1"/>
            </a:lvl3pPr>
            <a:lvl4pPr marL="1645920" indent="0">
              <a:buNone/>
              <a:defRPr sz="1920" b="1"/>
            </a:lvl4pPr>
            <a:lvl5pPr marL="2194560" indent="0">
              <a:buNone/>
              <a:defRPr sz="1920" b="1"/>
            </a:lvl5pPr>
            <a:lvl6pPr marL="2743200" indent="0">
              <a:buNone/>
              <a:defRPr sz="1920" b="1"/>
            </a:lvl6pPr>
            <a:lvl7pPr marL="3291840" indent="0">
              <a:buNone/>
              <a:defRPr sz="1920" b="1"/>
            </a:lvl7pPr>
            <a:lvl8pPr marL="3840480" indent="0">
              <a:buNone/>
              <a:defRPr sz="1920" b="1"/>
            </a:lvl8pPr>
            <a:lvl9pPr marL="4389120" indent="0">
              <a:buNone/>
              <a:defRPr sz="192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93369" y="2174875"/>
            <a:ext cx="5389033" cy="3951288"/>
          </a:xfrm>
        </p:spPr>
        <p:txBody>
          <a:bodyPr/>
          <a:lstStyle>
            <a:lvl1pPr>
              <a:defRPr sz="2880"/>
            </a:lvl1pPr>
            <a:lvl2pPr>
              <a:defRPr sz="2400"/>
            </a:lvl2pPr>
            <a:lvl3pPr>
              <a:defRPr sz="2160"/>
            </a:lvl3pPr>
            <a:lvl4pPr>
              <a:defRPr sz="1920"/>
            </a:lvl4pPr>
            <a:lvl5pPr>
              <a:defRPr sz="1920"/>
            </a:lvl5pPr>
            <a:lvl6pPr>
              <a:defRPr sz="1920"/>
            </a:lvl6pPr>
            <a:lvl7pPr>
              <a:defRPr sz="1920"/>
            </a:lvl7pPr>
            <a:lvl8pPr>
              <a:defRPr sz="1920"/>
            </a:lvl8pPr>
            <a:lvl9pPr>
              <a:defRPr sz="192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A5F11016-A854-374E-9CDC-19F3F8B97817}"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8D9AFEE1-8E27-224A-B999-B61787DD8958}"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1E66EAB-E69F-6B41-9EDB-80B0EEA96D8B}"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0"/>
          </a:xfrm>
        </p:spPr>
        <p:txBody>
          <a:bodyPr anchor="b"/>
          <a:lstStyle>
            <a:lvl1pPr algn="l">
              <a:defRPr sz="24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4766733" y="273050"/>
            <a:ext cx="6815667" cy="5853113"/>
          </a:xfrm>
        </p:spPr>
        <p:txBody>
          <a:bodyPr/>
          <a:lstStyle>
            <a:lvl1pPr>
              <a:defRPr sz="3840"/>
            </a:lvl1pPr>
            <a:lvl2pPr>
              <a:defRPr sz="3360"/>
            </a:lvl2pPr>
            <a:lvl3pPr>
              <a:defRPr sz="2880"/>
            </a:lvl3pPr>
            <a:lvl4pPr>
              <a:defRPr sz="2400"/>
            </a:lvl4pPr>
            <a:lvl5pPr>
              <a:defRPr sz="2400"/>
            </a:lvl5pPr>
            <a:lvl6pPr>
              <a:defRPr sz="2400"/>
            </a:lvl6pPr>
            <a:lvl7pPr>
              <a:defRPr sz="2400"/>
            </a:lvl7pPr>
            <a:lvl8pPr>
              <a:defRPr sz="2400"/>
            </a:lvl8pPr>
            <a:lvl9pPr>
              <a:defRPr sz="24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609602" y="1435101"/>
            <a:ext cx="4011084" cy="4691063"/>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78E66B0D-AA2B-2F4E-8682-043815B5EC43}"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282494D-4F7B-3D4A-B73F-790D7BD426D7}"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4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840"/>
            </a:lvl1pPr>
            <a:lvl2pPr marL="548640" indent="0">
              <a:buNone/>
              <a:defRPr sz="3360"/>
            </a:lvl2pPr>
            <a:lvl3pPr marL="1097280" indent="0">
              <a:buNone/>
              <a:defRPr sz="2880"/>
            </a:lvl3pPr>
            <a:lvl4pPr marL="1645920" indent="0">
              <a:buNone/>
              <a:defRPr sz="2400"/>
            </a:lvl4pPr>
            <a:lvl5pPr marL="2194560" indent="0">
              <a:buNone/>
              <a:defRPr sz="2400"/>
            </a:lvl5pPr>
            <a:lvl6pPr marL="2743200" indent="0">
              <a:buNone/>
              <a:defRPr sz="2400"/>
            </a:lvl6pPr>
            <a:lvl7pPr marL="3291840" indent="0">
              <a:buNone/>
              <a:defRPr sz="2400"/>
            </a:lvl7pPr>
            <a:lvl8pPr marL="3840480" indent="0">
              <a:buNone/>
              <a:defRPr sz="2400"/>
            </a:lvl8pPr>
            <a:lvl9pPr marL="4389120" indent="0">
              <a:buNone/>
              <a:defRPr sz="2400"/>
            </a:lvl9pPr>
          </a:lstStyle>
          <a:p>
            <a:endParaRPr kumimoji="1"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680"/>
            </a:lvl1pPr>
            <a:lvl2pPr marL="548640" indent="0">
              <a:buNone/>
              <a:defRPr sz="1440"/>
            </a:lvl2pPr>
            <a:lvl3pPr marL="1097280" indent="0">
              <a:buNone/>
              <a:defRPr sz="1200"/>
            </a:lvl3pPr>
            <a:lvl4pPr marL="1645920" indent="0">
              <a:buNone/>
              <a:defRPr sz="1080"/>
            </a:lvl4pPr>
            <a:lvl5pPr marL="2194560" indent="0">
              <a:buNone/>
              <a:defRPr sz="1080"/>
            </a:lvl5pPr>
            <a:lvl6pPr marL="2743200" indent="0">
              <a:buNone/>
              <a:defRPr sz="1080"/>
            </a:lvl6pPr>
            <a:lvl7pPr marL="3291840" indent="0">
              <a:buNone/>
              <a:defRPr sz="1080"/>
            </a:lvl7pPr>
            <a:lvl8pPr marL="3840480" indent="0">
              <a:buNone/>
              <a:defRPr sz="1080"/>
            </a:lvl8pPr>
            <a:lvl9pPr marL="4389120" indent="0">
              <a:buNone/>
              <a:defRPr sz="108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8E123C1E-FE0A-1B43-B26E-2DDD8E3D5E5B}"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900D6AD-0898-3B45-A3D9-FA9BC03A56E6}"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609600" y="274639"/>
            <a:ext cx="8026400" cy="5851525"/>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4CEDD8D5-5529-8E4A-A4C2-0FD541915F53}"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D03A35FD-63B3-7C4A-92A7-F9BF2526664D}" type="datetime1">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BFCB600-6E3E-CC40-BEF1-B7E05321834B}"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8E1A61BA-85C8-5143-904B-471068A2C08D}" type="datetime1">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3372506B-A1AD-AF46-8769-665EE34355B0}" type="datetime1">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1FE7E45-9247-994C-A320-DEAA81CE745D}" type="datetime1">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DD0A206A-CEF9-4E45-B006-9CBC01631D74}"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6381795-9779-D746-B49C-1400A0533ED9}" type="datetime1">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D241722B-BB2F-BB49-B192-E72523CC1CA1}"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e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3.emf"/><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385FE6-AC6F-3A4A-B36F-88815E271C1D}" type="datetime1">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241722B-BB2F-BB49-B192-E72523CC1CA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10092"/>
            <a:ext cx="10972800" cy="9936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609600" y="1504344"/>
            <a:ext cx="10972800" cy="4708800"/>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dirty="0"/>
              <a:t>二级</a:t>
            </a:r>
            <a:endParaRPr kumimoji="1" lang="zh-CN" altLang="en-US" dirty="0"/>
          </a:p>
          <a:p>
            <a:pPr lvl="2"/>
            <a:r>
              <a:rPr kumimoji="1" lang="zh-CN" altLang="en-US" dirty="0"/>
              <a:t>三级</a:t>
            </a:r>
            <a:endParaRPr kumimoji="1" lang="zh-CN" altLang="en-US" dirty="0"/>
          </a:p>
          <a:p>
            <a:pPr lvl="3"/>
            <a:r>
              <a:rPr kumimoji="1" lang="zh-CN" altLang="en-US" dirty="0"/>
              <a:t>四级</a:t>
            </a:r>
            <a:endParaRPr kumimoji="1" lang="zh-CN" altLang="en-US" dirty="0"/>
          </a:p>
          <a:p>
            <a:pPr lvl="4"/>
            <a:r>
              <a:rPr kumimoji="1" lang="zh-CN" altLang="en-US" dirty="0"/>
              <a:t>五级</a:t>
            </a:r>
            <a:endParaRPr kumimoji="1" lang="zh-CN" altLang="en-US" dirty="0"/>
          </a:p>
        </p:txBody>
      </p:sp>
      <p:sp>
        <p:nvSpPr>
          <p:cNvPr id="4" name="日期占位符 3"/>
          <p:cNvSpPr>
            <a:spLocks noGrp="1"/>
          </p:cNvSpPr>
          <p:nvPr>
            <p:ph type="dt" sz="half" idx="2"/>
          </p:nvPr>
        </p:nvSpPr>
        <p:spPr>
          <a:xfrm>
            <a:off x="609600" y="6356352"/>
            <a:ext cx="2844800" cy="365125"/>
          </a:xfrm>
          <a:prstGeom prst="rect">
            <a:avLst/>
          </a:prstGeom>
        </p:spPr>
        <p:txBody>
          <a:bodyPr vert="horz" lIns="91440" tIns="45720" rIns="91440" bIns="45720" rtlCol="0" anchor="ctr"/>
          <a:lstStyle>
            <a:lvl1pPr algn="l">
              <a:defRPr sz="1440">
                <a:solidFill>
                  <a:schemeClr val="tx1">
                    <a:tint val="75000"/>
                  </a:schemeClr>
                </a:solidFill>
              </a:defRPr>
            </a:lvl1pPr>
          </a:lstStyle>
          <a:p>
            <a:fld id="{97DE06CF-8ED4-8346-90A2-3B1F1E271494}" type="datetime1">
              <a:rPr kumimoji="1" lang="zh-CN" altLang="en-US" smtClean="0"/>
            </a:fld>
            <a:endParaRPr kumimoji="1" lang="zh-CN" altLang="en-US"/>
          </a:p>
        </p:txBody>
      </p:sp>
      <p:sp>
        <p:nvSpPr>
          <p:cNvPr id="5" name="页脚占位符 4"/>
          <p:cNvSpPr>
            <a:spLocks noGrp="1"/>
          </p:cNvSpPr>
          <p:nvPr>
            <p:ph type="ftr" sz="quarter" idx="3"/>
          </p:nvPr>
        </p:nvSpPr>
        <p:spPr>
          <a:xfrm>
            <a:off x="4056000" y="6356352"/>
            <a:ext cx="4080000" cy="365125"/>
          </a:xfrm>
          <a:prstGeom prst="rect">
            <a:avLst/>
          </a:prstGeom>
        </p:spPr>
        <p:txBody>
          <a:bodyPr vert="horz" lIns="91440" tIns="45720" rIns="91440" bIns="45720" rtlCol="0" anchor="ctr"/>
          <a:lstStyle>
            <a:lvl1pPr algn="ctr">
              <a:defRPr sz="1440">
                <a:solidFill>
                  <a:schemeClr val="tx1">
                    <a:tint val="75000"/>
                  </a:schemeClr>
                </a:solidFill>
              </a:defRPr>
            </a:lvl1pPr>
          </a:lstStyle>
          <a:p>
            <a:endParaRPr kumimoji="1" lang="zh-CN" altLang="en-US" dirty="0"/>
          </a:p>
        </p:txBody>
      </p:sp>
      <p:sp>
        <p:nvSpPr>
          <p:cNvPr id="6" name="幻灯片编号占位符 5"/>
          <p:cNvSpPr>
            <a:spLocks noGrp="1"/>
          </p:cNvSpPr>
          <p:nvPr>
            <p:ph type="sldNum" sz="quarter" idx="4"/>
          </p:nvPr>
        </p:nvSpPr>
        <p:spPr>
          <a:xfrm>
            <a:off x="8737600" y="6356352"/>
            <a:ext cx="2844800" cy="365125"/>
          </a:xfrm>
          <a:prstGeom prst="rect">
            <a:avLst/>
          </a:prstGeom>
        </p:spPr>
        <p:txBody>
          <a:bodyPr vert="horz" lIns="91440" tIns="45720" rIns="91440" bIns="45720" rtlCol="0" anchor="ctr"/>
          <a:lstStyle>
            <a:lvl1pPr algn="r">
              <a:defRPr sz="1440">
                <a:solidFill>
                  <a:schemeClr val="tx1">
                    <a:tint val="75000"/>
                  </a:schemeClr>
                </a:solidFill>
              </a:defRPr>
            </a:lvl1pPr>
          </a:lstStyle>
          <a:p>
            <a:fld id="{666ED1DC-EB24-2D46-9C9F-DBDF840474E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ctr" defTabSz="548640" rtl="0" eaLnBrk="1" latinLnBrk="0" hangingPunct="1">
        <a:spcBef>
          <a:spcPct val="0"/>
        </a:spcBef>
        <a:buNone/>
        <a:defRPr sz="5280" kern="1200">
          <a:solidFill>
            <a:schemeClr val="tx1"/>
          </a:solidFill>
          <a:latin typeface="+mj-lt"/>
          <a:ea typeface="+mj-ea"/>
          <a:cs typeface="+mj-cs"/>
        </a:defRPr>
      </a:lvl1pPr>
    </p:titleStyle>
    <p:bodyStyle>
      <a:lvl1pPr marL="411480" indent="-411480" algn="l" defTabSz="548640" rtl="0" eaLnBrk="1" latinLnBrk="0" hangingPunct="1">
        <a:spcBef>
          <a:spcPct val="20000"/>
        </a:spcBef>
        <a:buFont typeface="Arial" panose="020B0604020202020204"/>
        <a:buChar char="•"/>
        <a:defRPr sz="384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p:bodyStyle>
    <p:otherStyle>
      <a:defPPr>
        <a:defRPr lang="zh-CN"/>
      </a:defPPr>
      <a:lvl1pPr marL="0" algn="l" defTabSz="548640" rtl="0" eaLnBrk="1" latinLnBrk="0" hangingPunct="1">
        <a:defRPr sz="2160" kern="1200">
          <a:solidFill>
            <a:schemeClr val="tx1"/>
          </a:solidFill>
          <a:latin typeface="+mn-lt"/>
          <a:ea typeface="+mn-ea"/>
          <a:cs typeface="+mn-cs"/>
        </a:defRPr>
      </a:lvl1pPr>
      <a:lvl2pPr marL="548640" algn="l" defTabSz="548640" rtl="0" eaLnBrk="1" latinLnBrk="0" hangingPunct="1">
        <a:defRPr sz="2160" kern="1200">
          <a:solidFill>
            <a:schemeClr val="tx1"/>
          </a:solidFill>
          <a:latin typeface="+mn-lt"/>
          <a:ea typeface="+mn-ea"/>
          <a:cs typeface="+mn-cs"/>
        </a:defRPr>
      </a:lvl2pPr>
      <a:lvl3pPr marL="1097280" algn="l" defTabSz="548640" rtl="0" eaLnBrk="1" latinLnBrk="0" hangingPunct="1">
        <a:defRPr sz="2160" kern="1200">
          <a:solidFill>
            <a:schemeClr val="tx1"/>
          </a:solidFill>
          <a:latin typeface="+mn-lt"/>
          <a:ea typeface="+mn-ea"/>
          <a:cs typeface="+mn-cs"/>
        </a:defRPr>
      </a:lvl3pPr>
      <a:lvl4pPr marL="1645920" algn="l" defTabSz="548640" rtl="0" eaLnBrk="1" latinLnBrk="0" hangingPunct="1">
        <a:defRPr sz="2160" kern="1200">
          <a:solidFill>
            <a:schemeClr val="tx1"/>
          </a:solidFill>
          <a:latin typeface="+mn-lt"/>
          <a:ea typeface="+mn-ea"/>
          <a:cs typeface="+mn-cs"/>
        </a:defRPr>
      </a:lvl4pPr>
      <a:lvl5pPr marL="2194560" algn="l" defTabSz="548640" rtl="0" eaLnBrk="1" latinLnBrk="0" hangingPunct="1">
        <a:defRPr sz="2160" kern="1200">
          <a:solidFill>
            <a:schemeClr val="tx1"/>
          </a:solidFill>
          <a:latin typeface="+mn-lt"/>
          <a:ea typeface="+mn-ea"/>
          <a:cs typeface="+mn-cs"/>
        </a:defRPr>
      </a:lvl5pPr>
      <a:lvl6pPr marL="2743200" algn="l" defTabSz="548640" rtl="0" eaLnBrk="1" latinLnBrk="0" hangingPunct="1">
        <a:defRPr sz="2160" kern="1200">
          <a:solidFill>
            <a:schemeClr val="tx1"/>
          </a:solidFill>
          <a:latin typeface="+mn-lt"/>
          <a:ea typeface="+mn-ea"/>
          <a:cs typeface="+mn-cs"/>
        </a:defRPr>
      </a:lvl6pPr>
      <a:lvl7pPr marL="3291840" algn="l" defTabSz="548640" rtl="0" eaLnBrk="1" latinLnBrk="0" hangingPunct="1">
        <a:defRPr sz="2160" kern="1200">
          <a:solidFill>
            <a:schemeClr val="tx1"/>
          </a:solidFill>
          <a:latin typeface="+mn-lt"/>
          <a:ea typeface="+mn-ea"/>
          <a:cs typeface="+mn-cs"/>
        </a:defRPr>
      </a:lvl7pPr>
      <a:lvl8pPr marL="3840480" algn="l" defTabSz="548640" rtl="0" eaLnBrk="1" latinLnBrk="0" hangingPunct="1">
        <a:defRPr sz="2160" kern="1200">
          <a:solidFill>
            <a:schemeClr val="tx1"/>
          </a:solidFill>
          <a:latin typeface="+mn-lt"/>
          <a:ea typeface="+mn-ea"/>
          <a:cs typeface="+mn-cs"/>
        </a:defRPr>
      </a:lvl8pPr>
      <a:lvl9pPr marL="4389120" algn="l" defTabSz="548640" rtl="0" eaLnBrk="1" latinLnBrk="0" hangingPunct="1">
        <a:defRPr sz="21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image" Target="../media/image27.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3.xml"/><Relationship Id="rId2" Type="http://schemas.openxmlformats.org/officeDocument/2006/relationships/image" Target="../media/image29.png"/><Relationship Id="rId1"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12.xml"/><Relationship Id="rId5" Type="http://schemas.openxmlformats.org/officeDocument/2006/relationships/image" Target="../media/image8.png"/><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13.xml"/><Relationship Id="rId7" Type="http://schemas.openxmlformats.org/officeDocument/2006/relationships/tags" Target="../tags/tag1.xml"/><Relationship Id="rId6" Type="http://schemas.openxmlformats.org/officeDocument/2006/relationships/image" Target="../media/image13.emf"/><Relationship Id="rId5" Type="http://schemas.openxmlformats.org/officeDocument/2006/relationships/oleObject" Target="../embeddings/oleObject3.bin"/><Relationship Id="rId4" Type="http://schemas.openxmlformats.org/officeDocument/2006/relationships/image" Target="../media/image12.emf"/><Relationship Id="rId3" Type="http://schemas.openxmlformats.org/officeDocument/2006/relationships/oleObject" Target="../embeddings/oleObject2.bin"/><Relationship Id="rId2" Type="http://schemas.openxmlformats.org/officeDocument/2006/relationships/image" Target="../media/image11.emf"/><Relationship Id="rId10" Type="http://schemas.openxmlformats.org/officeDocument/2006/relationships/notesSlide" Target="../notesSlides/notesSlide3.xml"/><Relationship Id="rId1" Type="http://schemas.openxmlformats.org/officeDocument/2006/relationships/image" Target="../media/image10.emf"/></Relationships>
</file>

<file path=ppt/slides/_rels/slide4.xml.rels><?xml version="1.0" encoding="UTF-8" standalone="yes"?>
<Relationships xmlns="http://schemas.openxmlformats.org/package/2006/relationships"><Relationship Id="rId7" Type="http://schemas.openxmlformats.org/officeDocument/2006/relationships/notesSlide" Target="../notesSlides/notesSlide4.xml"/><Relationship Id="rId6" Type="http://schemas.openxmlformats.org/officeDocument/2006/relationships/slideLayout" Target="../slideLayouts/slideLayout13.xml"/><Relationship Id="rId5" Type="http://schemas.openxmlformats.org/officeDocument/2006/relationships/tags" Target="../tags/tag2.xml"/><Relationship Id="rId4" Type="http://schemas.openxmlformats.org/officeDocument/2006/relationships/image" Target="../media/image17.emf"/><Relationship Id="rId3" Type="http://schemas.openxmlformats.org/officeDocument/2006/relationships/image" Target="../media/image16.emf"/><Relationship Id="rId2" Type="http://schemas.openxmlformats.org/officeDocument/2006/relationships/image" Target="../media/image15.emf"/><Relationship Id="rId1" Type="http://schemas.openxmlformats.org/officeDocument/2006/relationships/image" Target="../media/image14.emf"/></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3.xml"/><Relationship Id="rId3" Type="http://schemas.openxmlformats.org/officeDocument/2006/relationships/tags" Target="../tags/tag3.xml"/><Relationship Id="rId2" Type="http://schemas.openxmlformats.org/officeDocument/2006/relationships/image" Target="../media/image19.png"/><Relationship Id="rId1" Type="http://schemas.openxmlformats.org/officeDocument/2006/relationships/image" Target="../media/image18.emf"/></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3.xml"/><Relationship Id="rId3" Type="http://schemas.openxmlformats.org/officeDocument/2006/relationships/tags" Target="../tags/tag4.xml"/><Relationship Id="rId2" Type="http://schemas.openxmlformats.org/officeDocument/2006/relationships/image" Target="../media/image19.png"/><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3.xml"/><Relationship Id="rId3" Type="http://schemas.openxmlformats.org/officeDocument/2006/relationships/tags" Target="../tags/tag5.xml"/><Relationship Id="rId2" Type="http://schemas.openxmlformats.org/officeDocument/2006/relationships/image" Target="../media/image21.png"/><Relationship Id="rId1" Type="http://schemas.openxmlformats.org/officeDocument/2006/relationships/image" Target="../media/image1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tags" Target="../tags/tag6.xml"/><Relationship Id="rId3" Type="http://schemas.openxmlformats.org/officeDocument/2006/relationships/image" Target="../media/image24.GIF"/><Relationship Id="rId2" Type="http://schemas.openxmlformats.org/officeDocument/2006/relationships/image" Target="../media/image23.png"/><Relationship Id="rId1"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245422" y="1124348"/>
            <a:ext cx="11749142" cy="1449669"/>
          </a:xfrm>
        </p:spPr>
        <p:txBody>
          <a:bodyPr>
            <a:normAutofit/>
          </a:bodyPr>
          <a:lstStyle/>
          <a:p>
            <a:r>
              <a:rPr lang="en-US" altLang="zh-CN" sz="4400" dirty="0">
                <a:latin typeface="Calibri" panose="020F0502020204030204" charset="0"/>
                <a:cs typeface="Calibri" panose="020F0502020204030204" charset="0"/>
              </a:rPr>
              <a:t>Cost-Effective In-Context Learning for Entity</a:t>
            </a:r>
            <a:r>
              <a:rPr lang="en-GB" altLang="zh-CN" sz="4400" dirty="0">
                <a:latin typeface="Calibri" panose="020F0502020204030204" charset="0"/>
                <a:cs typeface="Calibri" panose="020F0502020204030204" charset="0"/>
              </a:rPr>
              <a:t> Resolution: A Design Space Exploration</a:t>
            </a:r>
            <a:endParaRPr kumimoji="1" lang="zh-CN" altLang="en-US" sz="4400" dirty="0">
              <a:latin typeface="Calibri" panose="020F0502020204030204" charset="0"/>
              <a:cs typeface="Calibri" panose="020F0502020204030204" charset="0"/>
            </a:endParaRPr>
          </a:p>
        </p:txBody>
      </p:sp>
      <p:pic>
        <p:nvPicPr>
          <p:cNvPr id="9" name="图片 8"/>
          <p:cNvPicPr>
            <a:picLocks noChangeAspect="1"/>
          </p:cNvPicPr>
          <p:nvPr/>
        </p:nvPicPr>
        <p:blipFill rotWithShape="1">
          <a:blip r:embed="rId1"/>
          <a:srcRect r="79786"/>
          <a:stretch>
            <a:fillRect/>
          </a:stretch>
        </p:blipFill>
        <p:spPr>
          <a:xfrm>
            <a:off x="1326801" y="5009769"/>
            <a:ext cx="1707361" cy="1678281"/>
          </a:xfrm>
          <a:prstGeom prst="rect">
            <a:avLst/>
          </a:prstGeom>
        </p:spPr>
      </p:pic>
      <p:pic>
        <p:nvPicPr>
          <p:cNvPr id="16" name="图片 15"/>
          <p:cNvPicPr>
            <a:picLocks noChangeAspect="1"/>
          </p:cNvPicPr>
          <p:nvPr/>
        </p:nvPicPr>
        <p:blipFill rotWithShape="1">
          <a:blip r:embed="rId2"/>
          <a:srcRect l="27803" t="5395" r="23222" b="33126"/>
          <a:stretch>
            <a:fillRect/>
          </a:stretch>
        </p:blipFill>
        <p:spPr>
          <a:xfrm>
            <a:off x="8775020" y="4967368"/>
            <a:ext cx="1906581" cy="1796935"/>
          </a:xfrm>
          <a:prstGeom prst="rect">
            <a:avLst/>
          </a:prstGeom>
        </p:spPr>
      </p:pic>
      <p:sp>
        <p:nvSpPr>
          <p:cNvPr id="3" name="文本框 2"/>
          <p:cNvSpPr txBox="1"/>
          <p:nvPr/>
        </p:nvSpPr>
        <p:spPr>
          <a:xfrm>
            <a:off x="202170" y="2927837"/>
            <a:ext cx="2574871" cy="738664"/>
          </a:xfrm>
          <a:prstGeom prst="rect">
            <a:avLst/>
          </a:prstGeom>
          <a:noFill/>
        </p:spPr>
        <p:txBody>
          <a:bodyPr wrap="none" rtlCol="0">
            <a:spAutoFit/>
          </a:bodyPr>
          <a:lstStyle/>
          <a:p>
            <a:pPr algn="ctr"/>
            <a:r>
              <a:rPr lang="en-GB" altLang="zh-CN" sz="2400" b="1" dirty="0" err="1">
                <a:solidFill>
                  <a:srgbClr val="FF0000"/>
                </a:solidFill>
                <a:latin typeface="Calibri" panose="020F0502020204030204" charset="0"/>
                <a:cs typeface="Calibri" panose="020F0502020204030204" charset="0"/>
              </a:rPr>
              <a:t>Meihao</a:t>
            </a:r>
            <a:r>
              <a:rPr lang="en-GB" altLang="zh-CN" sz="2400" b="1" dirty="0">
                <a:solidFill>
                  <a:srgbClr val="FF0000"/>
                </a:solidFill>
                <a:latin typeface="Calibri" panose="020F0502020204030204" charset="0"/>
                <a:cs typeface="Calibri" panose="020F0502020204030204" charset="0"/>
              </a:rPr>
              <a:t> Fan</a:t>
            </a:r>
            <a:endParaRPr lang="en-GB" altLang="zh-CN" sz="2400" b="1" dirty="0">
              <a:solidFill>
                <a:srgbClr val="FF0000"/>
              </a:solidFill>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Renmin University, China</a:t>
            </a:r>
            <a:endParaRPr kumimoji="1" lang="zh-CN" altLang="en-US" b="1" dirty="0">
              <a:latin typeface="Calibri" panose="020F0502020204030204" charset="0"/>
              <a:cs typeface="Calibri" panose="020F0502020204030204" charset="0"/>
            </a:endParaRPr>
          </a:p>
        </p:txBody>
      </p:sp>
      <p:sp>
        <p:nvSpPr>
          <p:cNvPr id="8" name="文本框 7"/>
          <p:cNvSpPr txBox="1"/>
          <p:nvPr/>
        </p:nvSpPr>
        <p:spPr>
          <a:xfrm>
            <a:off x="5537644" y="2922611"/>
            <a:ext cx="2574871" cy="738664"/>
          </a:xfrm>
          <a:prstGeom prst="rect">
            <a:avLst/>
          </a:prstGeom>
          <a:noFill/>
        </p:spPr>
        <p:txBody>
          <a:bodyPr wrap="none" rtlCol="0">
            <a:spAutoFit/>
          </a:bodyPr>
          <a:lstStyle/>
          <a:p>
            <a:pPr algn="ctr"/>
            <a:r>
              <a:rPr lang="en-GB" altLang="zh-CN" sz="2400" b="1" dirty="0">
                <a:latin typeface="Calibri" panose="020F0502020204030204" charset="0"/>
                <a:cs typeface="Calibri" panose="020F0502020204030204" charset="0"/>
              </a:rPr>
              <a:t>Ju Fan</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Renmin University, China</a:t>
            </a:r>
            <a:endParaRPr kumimoji="1" lang="zh-CN" altLang="en-US" b="1" dirty="0">
              <a:latin typeface="Calibri" panose="020F0502020204030204" charset="0"/>
              <a:cs typeface="Calibri" panose="020F0502020204030204" charset="0"/>
            </a:endParaRPr>
          </a:p>
        </p:txBody>
      </p:sp>
      <p:sp>
        <p:nvSpPr>
          <p:cNvPr id="10" name="文本框 9"/>
          <p:cNvSpPr txBox="1"/>
          <p:nvPr/>
        </p:nvSpPr>
        <p:spPr>
          <a:xfrm>
            <a:off x="1941453" y="3861027"/>
            <a:ext cx="1931555" cy="738664"/>
          </a:xfrm>
          <a:prstGeom prst="rect">
            <a:avLst/>
          </a:prstGeom>
          <a:noFill/>
        </p:spPr>
        <p:txBody>
          <a:bodyPr wrap="none" rtlCol="0">
            <a:spAutoFit/>
          </a:bodyPr>
          <a:lstStyle/>
          <a:p>
            <a:pPr algn="ctr"/>
            <a:r>
              <a:rPr lang="en-GB" altLang="zh-CN" sz="2400" b="1" dirty="0">
                <a:latin typeface="Calibri" panose="020F0502020204030204" charset="0"/>
                <a:cs typeface="Calibri" panose="020F0502020204030204" charset="0"/>
              </a:rPr>
              <a:t>Nan Tang </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HKUST (GZ), China</a:t>
            </a:r>
            <a:endParaRPr kumimoji="1" lang="zh-CN" altLang="en-US" b="1" dirty="0">
              <a:latin typeface="Calibri" panose="020F0502020204030204" charset="0"/>
              <a:cs typeface="Calibri" panose="020F0502020204030204" charset="0"/>
            </a:endParaRPr>
          </a:p>
        </p:txBody>
      </p:sp>
      <p:sp>
        <p:nvSpPr>
          <p:cNvPr id="13" name="文本框 12"/>
          <p:cNvSpPr txBox="1"/>
          <p:nvPr/>
        </p:nvSpPr>
        <p:spPr>
          <a:xfrm>
            <a:off x="4315442" y="3861027"/>
            <a:ext cx="2681568" cy="738664"/>
          </a:xfrm>
          <a:prstGeom prst="rect">
            <a:avLst/>
          </a:prstGeom>
          <a:noFill/>
        </p:spPr>
        <p:txBody>
          <a:bodyPr wrap="none" rtlCol="0">
            <a:spAutoFit/>
          </a:bodyPr>
          <a:lstStyle/>
          <a:p>
            <a:pPr algn="ctr"/>
            <a:r>
              <a:rPr lang="en-GB" altLang="zh-CN" sz="2400" b="1" dirty="0">
                <a:latin typeface="Calibri" panose="020F0502020204030204" charset="0"/>
                <a:cs typeface="Calibri" panose="020F0502020204030204" charset="0"/>
              </a:rPr>
              <a:t>Guoliang Li</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Tsinghua University, China</a:t>
            </a:r>
            <a:endParaRPr kumimoji="1" lang="zh-CN" altLang="en-US" b="1" dirty="0">
              <a:latin typeface="Calibri" panose="020F0502020204030204" charset="0"/>
              <a:cs typeface="Calibri" panose="020F0502020204030204" charset="0"/>
            </a:endParaRPr>
          </a:p>
        </p:txBody>
      </p:sp>
      <p:sp>
        <p:nvSpPr>
          <p:cNvPr id="17" name="文本框 16"/>
          <p:cNvSpPr txBox="1"/>
          <p:nvPr/>
        </p:nvSpPr>
        <p:spPr>
          <a:xfrm>
            <a:off x="7227660" y="3857594"/>
            <a:ext cx="2574871" cy="738664"/>
          </a:xfrm>
          <a:prstGeom prst="rect">
            <a:avLst/>
          </a:prstGeom>
          <a:noFill/>
        </p:spPr>
        <p:txBody>
          <a:bodyPr wrap="none" rtlCol="0">
            <a:spAutoFit/>
          </a:bodyPr>
          <a:lstStyle/>
          <a:p>
            <a:pPr algn="ctr"/>
            <a:r>
              <a:rPr lang="en-GB" altLang="zh-CN" sz="2400" b="1" dirty="0" err="1">
                <a:latin typeface="Calibri" panose="020F0502020204030204" charset="0"/>
                <a:cs typeface="Calibri" panose="020F0502020204030204" charset="0"/>
              </a:rPr>
              <a:t>Xiaoyong</a:t>
            </a:r>
            <a:r>
              <a:rPr lang="en-GB" altLang="zh-CN" sz="2400" b="1" dirty="0">
                <a:latin typeface="Calibri" panose="020F0502020204030204" charset="0"/>
                <a:cs typeface="Calibri" panose="020F0502020204030204" charset="0"/>
              </a:rPr>
              <a:t> Du</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Renmin University, China</a:t>
            </a:r>
            <a:endParaRPr kumimoji="1" lang="zh-CN" altLang="en-US" b="1" dirty="0">
              <a:latin typeface="Calibri" panose="020F0502020204030204" charset="0"/>
              <a:cs typeface="Calibri" panose="020F0502020204030204" charset="0"/>
            </a:endParaRPr>
          </a:p>
        </p:txBody>
      </p:sp>
      <p:sp>
        <p:nvSpPr>
          <p:cNvPr id="5" name="灯片编号占位符 4"/>
          <p:cNvSpPr>
            <a:spLocks noGrp="1"/>
          </p:cNvSpPr>
          <p:nvPr>
            <p:ph type="sldNum" sz="quarter" idx="12"/>
          </p:nvPr>
        </p:nvSpPr>
        <p:spPr>
          <a:xfrm>
            <a:off x="9289046" y="6413817"/>
            <a:ext cx="2743200" cy="365125"/>
          </a:xfrm>
        </p:spPr>
        <p:txBody>
          <a:bodyPr/>
          <a:lstStyle/>
          <a:p>
            <a:fld id="{D241722B-BB2F-BB49-B192-E72523CC1CA1}" type="slidenum">
              <a:rPr kumimoji="1" lang="zh-CN" altLang="en-US" smtClean="0"/>
            </a:fld>
            <a:endParaRPr kumimoji="1" lang="zh-CN" altLang="en-US" dirty="0"/>
          </a:p>
        </p:txBody>
      </p:sp>
      <p:sp>
        <p:nvSpPr>
          <p:cNvPr id="7" name="文本框 6"/>
          <p:cNvSpPr txBox="1"/>
          <p:nvPr/>
        </p:nvSpPr>
        <p:spPr>
          <a:xfrm>
            <a:off x="8251853" y="2917394"/>
            <a:ext cx="3705630" cy="738664"/>
          </a:xfrm>
          <a:prstGeom prst="rect">
            <a:avLst/>
          </a:prstGeom>
          <a:noFill/>
        </p:spPr>
        <p:txBody>
          <a:bodyPr wrap="none" rtlCol="0">
            <a:spAutoFit/>
          </a:bodyPr>
          <a:lstStyle/>
          <a:p>
            <a:pPr algn="ctr"/>
            <a:r>
              <a:rPr lang="en-GB" altLang="zh-CN" sz="2400" b="1" dirty="0" err="1">
                <a:latin typeface="Calibri" panose="020F0502020204030204" charset="0"/>
                <a:cs typeface="Calibri" panose="020F0502020204030204" charset="0"/>
              </a:rPr>
              <a:t>Chengliang</a:t>
            </a:r>
            <a:r>
              <a:rPr lang="en-GB" altLang="zh-CN" sz="2400" b="1" dirty="0">
                <a:latin typeface="Calibri" panose="020F0502020204030204" charset="0"/>
                <a:cs typeface="Calibri" panose="020F0502020204030204" charset="0"/>
              </a:rPr>
              <a:t> Chai</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Beijing Institute of Technology, China</a:t>
            </a:r>
            <a:endParaRPr kumimoji="1" lang="zh-CN" altLang="en-US" b="1" dirty="0">
              <a:latin typeface="Calibri" panose="020F0502020204030204" charset="0"/>
              <a:cs typeface="Calibri" panose="020F0502020204030204" charset="0"/>
            </a:endParaRPr>
          </a:p>
        </p:txBody>
      </p:sp>
      <p:pic>
        <p:nvPicPr>
          <p:cNvPr id="18" name="图片 17"/>
          <p:cNvPicPr>
            <a:picLocks noChangeAspect="1"/>
          </p:cNvPicPr>
          <p:nvPr/>
        </p:nvPicPr>
        <p:blipFill>
          <a:blip r:embed="rId3"/>
          <a:stretch>
            <a:fillRect/>
          </a:stretch>
        </p:blipFill>
        <p:spPr>
          <a:xfrm>
            <a:off x="68103" y="42270"/>
            <a:ext cx="5752405" cy="891587"/>
          </a:xfrm>
          <a:prstGeom prst="rect">
            <a:avLst/>
          </a:prstGeom>
        </p:spPr>
      </p:pic>
      <p:sp>
        <p:nvSpPr>
          <p:cNvPr id="19" name="文本框 18"/>
          <p:cNvSpPr txBox="1"/>
          <p:nvPr/>
        </p:nvSpPr>
        <p:spPr>
          <a:xfrm>
            <a:off x="2856349" y="2927836"/>
            <a:ext cx="2574871" cy="738664"/>
          </a:xfrm>
          <a:prstGeom prst="rect">
            <a:avLst/>
          </a:prstGeom>
          <a:noFill/>
        </p:spPr>
        <p:txBody>
          <a:bodyPr wrap="none" rtlCol="0">
            <a:spAutoFit/>
          </a:bodyPr>
          <a:lstStyle/>
          <a:p>
            <a:pPr algn="ctr"/>
            <a:r>
              <a:rPr lang="en-US" altLang="zh-CN" sz="2400" b="1" dirty="0" err="1">
                <a:latin typeface="Calibri" panose="020F0502020204030204" charset="0"/>
                <a:cs typeface="Calibri" panose="020F0502020204030204" charset="0"/>
              </a:rPr>
              <a:t>Xiaoyue</a:t>
            </a:r>
            <a:r>
              <a:rPr lang="en-US" altLang="zh-CN" sz="2400" b="1" dirty="0">
                <a:latin typeface="Calibri" panose="020F0502020204030204" charset="0"/>
                <a:cs typeface="Calibri" panose="020F0502020204030204" charset="0"/>
              </a:rPr>
              <a:t> Ha</a:t>
            </a:r>
            <a:r>
              <a:rPr lang="en-GB" altLang="zh-CN" sz="2400" b="1" dirty="0">
                <a:latin typeface="Calibri" panose="020F0502020204030204" charset="0"/>
                <a:cs typeface="Calibri" panose="020F0502020204030204" charset="0"/>
              </a:rPr>
              <a:t>n</a:t>
            </a:r>
            <a:endParaRPr lang="en-GB" altLang="zh-CN" sz="2400" b="1" dirty="0">
              <a:latin typeface="Calibri" panose="020F0502020204030204" charset="0"/>
              <a:cs typeface="Calibri" panose="020F0502020204030204" charset="0"/>
            </a:endParaRPr>
          </a:p>
          <a:p>
            <a:pPr algn="ctr"/>
            <a:r>
              <a:rPr lang="en-GB" altLang="zh-CN" b="1" dirty="0">
                <a:latin typeface="Calibri" panose="020F0502020204030204" charset="0"/>
                <a:cs typeface="Calibri" panose="020F0502020204030204" charset="0"/>
              </a:rPr>
              <a:t>Renmin University, China</a:t>
            </a:r>
            <a:endParaRPr kumimoji="1" lang="zh-CN" altLang="en-US" b="1" dirty="0">
              <a:latin typeface="Calibri" panose="020F0502020204030204" charset="0"/>
              <a:cs typeface="Calibri" panose="020F0502020204030204" charset="0"/>
            </a:endParaRPr>
          </a:p>
        </p:txBody>
      </p:sp>
      <p:pic>
        <p:nvPicPr>
          <p:cNvPr id="1026" name="Picture 2" descr="北京理工大學校徽_百度百科"/>
          <p:cNvPicPr>
            <a:picLocks noChangeAspect="1" noChangeArrowheads="1"/>
          </p:cNvPicPr>
          <p:nvPr/>
        </p:nvPicPr>
        <p:blipFill rotWithShape="1">
          <a:blip r:embed="rId4">
            <a:extLst>
              <a:ext uri="{28A0092B-C50C-407E-A947-70E740481C1C}">
                <a14:useLocalDpi xmlns:a14="http://schemas.microsoft.com/office/drawing/2010/main" val="0"/>
              </a:ext>
            </a:extLst>
          </a:blip>
          <a:srcRect l="5583" t="5509" r="5498" b="3345"/>
          <a:stretch>
            <a:fillRect/>
          </a:stretch>
        </p:blipFill>
        <p:spPr bwMode="auto">
          <a:xfrm>
            <a:off x="3995510" y="4973850"/>
            <a:ext cx="1707361" cy="175011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5"/>
          <a:stretch>
            <a:fillRect/>
          </a:stretch>
        </p:blipFill>
        <p:spPr>
          <a:xfrm>
            <a:off x="6664219" y="4881784"/>
            <a:ext cx="1368622" cy="197621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5168"/>
    </mc:Choice>
    <mc:Fallback>
      <p:transition spd="slow" advTm="1516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Standard Prompting &amp; Batch Prompting</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dirty="0"/>
          </a:p>
        </p:txBody>
      </p:sp>
      <p:sp>
        <p:nvSpPr>
          <p:cNvPr id="12" name="Content Placeholder 2"/>
          <p:cNvSpPr txBox="1"/>
          <p:nvPr/>
        </p:nvSpPr>
        <p:spPr>
          <a:xfrm>
            <a:off x="409269" y="1407159"/>
            <a:ext cx="11247638" cy="584202"/>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compare Batch Prompting to Standard Prompting with fixed demonstrations</a:t>
            </a:r>
            <a:endParaRPr lang="en-US" altLang="zh-CN" sz="2400" dirty="0"/>
          </a:p>
        </p:txBody>
      </p:sp>
      <p:sp>
        <p:nvSpPr>
          <p:cNvPr id="15" name="Content Placeholder 2"/>
          <p:cNvSpPr txBox="1"/>
          <p:nvPr/>
        </p:nvSpPr>
        <p:spPr>
          <a:xfrm>
            <a:off x="7301653" y="2238543"/>
            <a:ext cx="4059545" cy="2666600"/>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Saving </a:t>
            </a:r>
            <a:r>
              <a:rPr lang="en-US" altLang="zh-CN" sz="2400" b="1" dirty="0"/>
              <a:t>4x~7x </a:t>
            </a:r>
            <a:r>
              <a:rPr lang="en-US" altLang="zh-CN" sz="2400" dirty="0"/>
              <a:t>API cost</a:t>
            </a:r>
            <a:endParaRPr lang="en-US" altLang="zh-CN" sz="2400" dirty="0"/>
          </a:p>
          <a:p>
            <a:pPr marL="0" indent="0">
              <a:buNone/>
            </a:pPr>
            <a:endParaRPr lang="en-US" altLang="zh-CN" sz="2400" dirty="0"/>
          </a:p>
          <a:p>
            <a:pPr>
              <a:buFont typeface="Wingdings" panose="05000000000000000000" pitchFamily="2" charset="2"/>
              <a:buChar char="Ø"/>
            </a:pPr>
            <a:r>
              <a:rPr lang="en-US" altLang="zh-CN" sz="2400" dirty="0"/>
              <a:t>Achieving </a:t>
            </a:r>
            <a:r>
              <a:rPr lang="en-US" altLang="zh-CN" sz="2400" b="1" dirty="0"/>
              <a:t>higher F1 scores</a:t>
            </a:r>
            <a:endParaRPr lang="en-US" altLang="zh-CN" sz="2400" b="1" dirty="0"/>
          </a:p>
          <a:p>
            <a:pPr marL="0" indent="0">
              <a:buNone/>
            </a:pPr>
            <a:endParaRPr lang="en-US" altLang="zh-CN" sz="2400" b="1" dirty="0"/>
          </a:p>
          <a:p>
            <a:pPr>
              <a:buFont typeface="Wingdings" panose="05000000000000000000" pitchFamily="2" charset="2"/>
              <a:buChar char="Ø"/>
            </a:pPr>
            <a:r>
              <a:rPr lang="en-US" altLang="zh-CN" sz="2400" dirty="0"/>
              <a:t>Achieving </a:t>
            </a:r>
            <a:r>
              <a:rPr lang="en-US" altLang="zh-CN" sz="2400" b="1" dirty="0"/>
              <a:t>more stable performance</a:t>
            </a:r>
            <a:endParaRPr lang="en-US" altLang="zh-CN" sz="2400" dirty="0"/>
          </a:p>
          <a:p>
            <a:pPr>
              <a:buFont typeface="Wingdings" panose="05000000000000000000" pitchFamily="2" charset="2"/>
              <a:buChar char="Ø"/>
            </a:pPr>
            <a:endParaRPr lang="en-US" altLang="zh-CN" sz="2400" dirty="0"/>
          </a:p>
        </p:txBody>
      </p:sp>
      <p:grpSp>
        <p:nvGrpSpPr>
          <p:cNvPr id="6" name="组合 5"/>
          <p:cNvGrpSpPr/>
          <p:nvPr/>
        </p:nvGrpSpPr>
        <p:grpSpPr>
          <a:xfrm>
            <a:off x="918857" y="2133600"/>
            <a:ext cx="5698690" cy="4497026"/>
            <a:chOff x="830802" y="1947788"/>
            <a:chExt cx="5888346" cy="4699317"/>
          </a:xfrm>
        </p:grpSpPr>
        <p:pic>
          <p:nvPicPr>
            <p:cNvPr id="5" name="图片 4"/>
            <p:cNvPicPr>
              <a:picLocks noChangeAspect="1"/>
            </p:cNvPicPr>
            <p:nvPr/>
          </p:nvPicPr>
          <p:blipFill>
            <a:blip r:embed="rId1"/>
            <a:stretch>
              <a:fillRect/>
            </a:stretch>
          </p:blipFill>
          <p:spPr>
            <a:xfrm>
              <a:off x="830802" y="1947788"/>
              <a:ext cx="5888346" cy="4699317"/>
            </a:xfrm>
            <a:prstGeom prst="rect">
              <a:avLst/>
            </a:prstGeom>
          </p:spPr>
        </p:pic>
        <p:sp>
          <p:nvSpPr>
            <p:cNvPr id="17" name="矩形 16"/>
            <p:cNvSpPr/>
            <p:nvPr/>
          </p:nvSpPr>
          <p:spPr>
            <a:xfrm>
              <a:off x="5289972" y="2257448"/>
              <a:ext cx="528321" cy="3574392"/>
            </a:xfrm>
            <a:prstGeom prst="rect">
              <a:avLst/>
            </a:prstGeom>
            <a:noFill/>
            <a:ln w="190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8" name="矩形 17"/>
            <p:cNvSpPr/>
            <p:nvPr/>
          </p:nvSpPr>
          <p:spPr>
            <a:xfrm>
              <a:off x="2766905" y="2510250"/>
              <a:ext cx="3952243" cy="246497"/>
            </a:xfrm>
            <a:prstGeom prst="rect">
              <a:avLst/>
            </a:prstGeom>
            <a:noFill/>
            <a:ln w="19050">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9" name="矩形 18"/>
            <p:cNvSpPr/>
            <p:nvPr/>
          </p:nvSpPr>
          <p:spPr>
            <a:xfrm>
              <a:off x="5970692" y="2308055"/>
              <a:ext cx="321735" cy="3523785"/>
            </a:xfrm>
            <a:prstGeom prst="rect">
              <a:avLst/>
            </a:prstGeom>
            <a:noFill/>
            <a:ln w="12700">
              <a:solidFill>
                <a:srgbClr val="92D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20" name="Content Placeholder 2"/>
          <p:cNvSpPr txBox="1"/>
          <p:nvPr/>
        </p:nvSpPr>
        <p:spPr>
          <a:xfrm>
            <a:off x="7714827" y="5195897"/>
            <a:ext cx="2668693" cy="1451208"/>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marL="0" indent="0">
              <a:buNone/>
            </a:pPr>
            <a:r>
              <a:rPr lang="en-US" altLang="zh-CN" sz="2400" dirty="0">
                <a:solidFill>
                  <a:srgbClr val="FF0000"/>
                </a:solidFill>
              </a:rPr>
              <a:t>Cheaper</a:t>
            </a:r>
            <a:endParaRPr lang="en-US" altLang="zh-CN" sz="2400" dirty="0">
              <a:solidFill>
                <a:srgbClr val="FF0000"/>
              </a:solidFill>
            </a:endParaRPr>
          </a:p>
          <a:p>
            <a:pPr marL="0" indent="0">
              <a:buNone/>
            </a:pPr>
            <a:r>
              <a:rPr lang="en-US" altLang="zh-CN" sz="2400" dirty="0">
                <a:solidFill>
                  <a:srgbClr val="FF0000"/>
                </a:solidFill>
              </a:rPr>
              <a:t>Better-performed</a:t>
            </a:r>
            <a:endParaRPr lang="en-US" altLang="zh-CN" sz="2400" dirty="0">
              <a:solidFill>
                <a:srgbClr val="FF0000"/>
              </a:solidFill>
            </a:endParaRPr>
          </a:p>
          <a:p>
            <a:pPr marL="0" indent="0">
              <a:buNone/>
            </a:pPr>
            <a:r>
              <a:rPr lang="en-US" altLang="zh-CN" sz="2400" dirty="0">
                <a:solidFill>
                  <a:srgbClr val="FF0000"/>
                </a:solidFill>
              </a:rPr>
              <a:t>More stable</a:t>
            </a:r>
            <a:endParaRPr lang="en-US" altLang="zh-CN" sz="2400" dirty="0">
              <a:solidFill>
                <a:srgbClr val="FF0000"/>
              </a:solidFill>
            </a:endParaRPr>
          </a:p>
          <a:p>
            <a:pPr marL="0" indent="0">
              <a:buNone/>
            </a:pP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53024"/>
    </mc:Choice>
    <mc:Fallback>
      <p:transition spd="slow" advTm="5302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Design Space Evaluation</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dirty="0"/>
          </a:p>
        </p:txBody>
      </p:sp>
      <p:sp>
        <p:nvSpPr>
          <p:cNvPr id="12" name="Content Placeholder 2"/>
          <p:cNvSpPr txBox="1"/>
          <p:nvPr/>
        </p:nvSpPr>
        <p:spPr>
          <a:xfrm>
            <a:off x="409269" y="1407159"/>
            <a:ext cx="11247638" cy="584202"/>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evaluate </a:t>
            </a:r>
            <a:r>
              <a:rPr lang="en-US" altLang="zh-CN" sz="2400" dirty="0" err="1"/>
              <a:t>BatchER</a:t>
            </a:r>
            <a:r>
              <a:rPr lang="en-US" altLang="zh-CN" sz="2400" dirty="0"/>
              <a:t> with different Question Batching and Demo Selection methods</a:t>
            </a:r>
            <a:endParaRPr lang="en-US" altLang="zh-CN" sz="2400" dirty="0"/>
          </a:p>
        </p:txBody>
      </p:sp>
      <p:grpSp>
        <p:nvGrpSpPr>
          <p:cNvPr id="16" name="组合 15"/>
          <p:cNvGrpSpPr/>
          <p:nvPr/>
        </p:nvGrpSpPr>
        <p:grpSpPr>
          <a:xfrm>
            <a:off x="300897" y="2083220"/>
            <a:ext cx="8118357" cy="4455694"/>
            <a:chOff x="409270" y="2083220"/>
            <a:chExt cx="8432800" cy="4455694"/>
          </a:xfrm>
        </p:grpSpPr>
        <p:pic>
          <p:nvPicPr>
            <p:cNvPr id="11" name="图片 10"/>
            <p:cNvPicPr>
              <a:picLocks noChangeAspect="1"/>
            </p:cNvPicPr>
            <p:nvPr/>
          </p:nvPicPr>
          <p:blipFill>
            <a:blip r:embed="rId1"/>
            <a:stretch>
              <a:fillRect/>
            </a:stretch>
          </p:blipFill>
          <p:spPr>
            <a:xfrm>
              <a:off x="409270" y="2083220"/>
              <a:ext cx="8432800" cy="4455694"/>
            </a:xfrm>
            <a:prstGeom prst="rect">
              <a:avLst/>
            </a:prstGeom>
          </p:spPr>
        </p:pic>
        <p:sp>
          <p:nvSpPr>
            <p:cNvPr id="13" name="矩形 12"/>
            <p:cNvSpPr/>
            <p:nvPr/>
          </p:nvSpPr>
          <p:spPr>
            <a:xfrm>
              <a:off x="8371839" y="2248747"/>
              <a:ext cx="470231" cy="429016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nvSpPr>
          <p:spPr>
            <a:xfrm>
              <a:off x="914400" y="2753778"/>
              <a:ext cx="7927670" cy="189653"/>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5" name="Content Placeholder 2"/>
          <p:cNvSpPr txBox="1"/>
          <p:nvPr/>
        </p:nvSpPr>
        <p:spPr>
          <a:xfrm>
            <a:off x="8547947" y="2238543"/>
            <a:ext cx="3535680" cy="4117809"/>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b="1" dirty="0"/>
              <a:t>Cover</a:t>
            </a:r>
            <a:r>
              <a:rPr lang="en-US" altLang="zh-CN" sz="2400" dirty="0"/>
              <a:t> greatly reduces the labeling cost</a:t>
            </a:r>
            <a:endParaRPr lang="en-US" altLang="zh-CN" sz="2400" dirty="0"/>
          </a:p>
          <a:p>
            <a:pPr marL="0" indent="0">
              <a:buNone/>
            </a:pPr>
            <a:endParaRPr lang="en-US" altLang="zh-CN" sz="2400" dirty="0"/>
          </a:p>
          <a:p>
            <a:pPr>
              <a:buFont typeface="Wingdings" panose="05000000000000000000" pitchFamily="2" charset="2"/>
              <a:buChar char="Ø"/>
            </a:pPr>
            <a:r>
              <a:rPr lang="en-US" altLang="zh-CN" sz="2400" b="1" dirty="0"/>
              <a:t>Diverse </a:t>
            </a:r>
            <a:r>
              <a:rPr lang="en-US" altLang="zh-CN" sz="2400" dirty="0"/>
              <a:t>batches have the </a:t>
            </a:r>
            <a:r>
              <a:rPr lang="en-US" altLang="zh-CN" sz="2400" b="1" dirty="0"/>
              <a:t>highest F1 score</a:t>
            </a:r>
            <a:endParaRPr lang="en-US" altLang="zh-CN" sz="2400" b="1" dirty="0"/>
          </a:p>
          <a:p>
            <a:pPr marL="0" indent="0">
              <a:buNone/>
            </a:pPr>
            <a:endParaRPr lang="en-US" altLang="zh-CN" sz="2400" b="1" dirty="0"/>
          </a:p>
          <a:p>
            <a:pPr>
              <a:buFont typeface="Wingdings" panose="05000000000000000000" pitchFamily="2" charset="2"/>
              <a:buChar char="Ø"/>
            </a:pPr>
            <a:r>
              <a:rPr lang="en-US" altLang="zh-CN" sz="2400" b="1" dirty="0"/>
              <a:t>Diverse batches</a:t>
            </a:r>
            <a:r>
              <a:rPr lang="en-US" altLang="zh-CN" sz="2400" dirty="0"/>
              <a:t> with </a:t>
            </a:r>
            <a:r>
              <a:rPr lang="en-US" altLang="zh-CN" sz="2400" b="1" dirty="0"/>
              <a:t>covering-based demo selection </a:t>
            </a:r>
            <a:r>
              <a:rPr lang="en-US" altLang="zh-CN" sz="2400" dirty="0"/>
              <a:t>achieve the best trade-off</a:t>
            </a:r>
            <a:endParaRPr lang="en-US" altLang="zh-CN" sz="2400" dirty="0"/>
          </a:p>
          <a:p>
            <a:pPr>
              <a:buFont typeface="Wingdings" panose="05000000000000000000" pitchFamily="2" charset="2"/>
              <a:buChar char="Ø"/>
            </a:pP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53024"/>
    </mc:Choice>
    <mc:Fallback>
      <p:transition spd="slow" advTm="53024"/>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dirty="0"/>
              <a:t>Comparing with PLM-based method</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18" name="Content Placeholder 2"/>
          <p:cNvSpPr txBox="1"/>
          <p:nvPr/>
        </p:nvSpPr>
        <p:spPr>
          <a:xfrm>
            <a:off x="409269" y="1407159"/>
            <a:ext cx="11247638" cy="584202"/>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compare </a:t>
            </a:r>
            <a:r>
              <a:rPr lang="en-US" altLang="zh-CN" sz="2400" dirty="0" err="1"/>
              <a:t>BatchER</a:t>
            </a:r>
            <a:r>
              <a:rPr lang="en-US" altLang="zh-CN" sz="2400" dirty="0"/>
              <a:t> with PLM-based methods trained on thousands of labeled data</a:t>
            </a:r>
            <a:endParaRPr lang="en-US" altLang="zh-CN" sz="2400" dirty="0"/>
          </a:p>
        </p:txBody>
      </p:sp>
      <p:sp>
        <p:nvSpPr>
          <p:cNvPr id="19" name="Content Placeholder 2"/>
          <p:cNvSpPr txBox="1"/>
          <p:nvPr/>
        </p:nvSpPr>
        <p:spPr>
          <a:xfrm>
            <a:off x="409269" y="5903232"/>
            <a:ext cx="8904065" cy="991237"/>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Saving hundreds to thousands labeled data</a:t>
            </a:r>
            <a:endParaRPr lang="en-US" altLang="zh-CN" sz="2400" dirty="0"/>
          </a:p>
          <a:p>
            <a:pPr>
              <a:buFont typeface="Wingdings" panose="05000000000000000000" pitchFamily="2" charset="2"/>
              <a:buChar char="Ø"/>
            </a:pPr>
            <a:r>
              <a:rPr lang="en-US" altLang="zh-CN" sz="2400" dirty="0"/>
              <a:t>Achieving comparable or even better performance</a:t>
            </a:r>
            <a:endParaRPr lang="en-US" altLang="zh-CN" sz="2400" dirty="0"/>
          </a:p>
        </p:txBody>
      </p:sp>
      <p:sp>
        <p:nvSpPr>
          <p:cNvPr id="21" name="Content Placeholder 2"/>
          <p:cNvSpPr txBox="1"/>
          <p:nvPr/>
        </p:nvSpPr>
        <p:spPr>
          <a:xfrm>
            <a:off x="9653270" y="3144520"/>
            <a:ext cx="2313305" cy="1320800"/>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marL="0" indent="0">
              <a:buNone/>
            </a:pPr>
            <a:r>
              <a:rPr lang="en-US" altLang="zh-CN" sz="2400" dirty="0" err="1">
                <a:solidFill>
                  <a:srgbClr val="FF0000"/>
                </a:solidFill>
              </a:rPr>
              <a:t>BatchER</a:t>
            </a:r>
            <a:r>
              <a:rPr lang="en-US" altLang="zh-CN" sz="2400" dirty="0">
                <a:solidFill>
                  <a:srgbClr val="FF0000"/>
                </a:solidFill>
              </a:rPr>
              <a:t> only requires 20~40 labeled data</a:t>
            </a:r>
            <a:endParaRPr lang="en-US" altLang="zh-CN" sz="2400" dirty="0">
              <a:solidFill>
                <a:srgbClr val="FF0000"/>
              </a:solidFill>
            </a:endParaRPr>
          </a:p>
        </p:txBody>
      </p:sp>
      <p:pic>
        <p:nvPicPr>
          <p:cNvPr id="3" name="图片 2"/>
          <p:cNvPicPr>
            <a:picLocks noChangeAspect="1"/>
          </p:cNvPicPr>
          <p:nvPr/>
        </p:nvPicPr>
        <p:blipFill>
          <a:blip r:embed="rId1"/>
          <a:stretch>
            <a:fillRect/>
          </a:stretch>
        </p:blipFill>
        <p:spPr>
          <a:xfrm>
            <a:off x="5135245" y="2194560"/>
            <a:ext cx="4099560" cy="3423285"/>
          </a:xfrm>
          <a:prstGeom prst="rect">
            <a:avLst/>
          </a:prstGeom>
        </p:spPr>
      </p:pic>
      <p:pic>
        <p:nvPicPr>
          <p:cNvPr id="5" name="图片 4"/>
          <p:cNvPicPr>
            <a:picLocks noChangeAspect="1"/>
          </p:cNvPicPr>
          <p:nvPr/>
        </p:nvPicPr>
        <p:blipFill>
          <a:blip r:embed="rId2"/>
          <a:stretch>
            <a:fillRect/>
          </a:stretch>
        </p:blipFill>
        <p:spPr>
          <a:xfrm>
            <a:off x="609600" y="2194560"/>
            <a:ext cx="4107815" cy="3423285"/>
          </a:xfrm>
          <a:prstGeom prst="rect">
            <a:avLst/>
          </a:prstGeom>
        </p:spPr>
      </p:pic>
      <p:sp>
        <p:nvSpPr>
          <p:cNvPr id="6" name="Content Placeholder 2"/>
          <p:cNvSpPr txBox="1"/>
          <p:nvPr/>
        </p:nvSpPr>
        <p:spPr>
          <a:xfrm>
            <a:off x="7773035" y="5902960"/>
            <a:ext cx="4192270" cy="818515"/>
          </a:xfrm>
          <a:prstGeom prst="rect">
            <a:avLst/>
          </a:prstGeom>
        </p:spPr>
        <p:txBody>
          <a:bodyPr vert="horz" lIns="91440" tIns="45720" rIns="91440" bIns="45720" rtlCol="0">
            <a:normAutofit lnSpcReduction="10000"/>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marL="0" indent="0">
              <a:buNone/>
            </a:pPr>
            <a:r>
              <a:rPr lang="en-US" altLang="zh-CN" sz="2400" dirty="0">
                <a:solidFill>
                  <a:schemeClr val="tx1"/>
                </a:solidFill>
              </a:rPr>
              <a:t>Similar observation can be got from other datasets.</a:t>
            </a:r>
            <a:endParaRPr lang="en-US" altLang="zh-CN" sz="2400"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50432"/>
    </mc:Choice>
    <mc:Fallback>
      <p:transition spd="slow" advTm="5043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GB" altLang="zh-CN" dirty="0"/>
              <a:t>Comparing with LLM-based method</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18" name="Content Placeholder 2"/>
          <p:cNvSpPr txBox="1"/>
          <p:nvPr/>
        </p:nvSpPr>
        <p:spPr>
          <a:xfrm>
            <a:off x="409269" y="1407159"/>
            <a:ext cx="11322144" cy="502922"/>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compare </a:t>
            </a:r>
            <a:r>
              <a:rPr lang="en-US" altLang="zh-CN" sz="2400" dirty="0" err="1"/>
              <a:t>BatchER</a:t>
            </a:r>
            <a:r>
              <a:rPr lang="en-US" altLang="zh-CN" sz="2400" dirty="0"/>
              <a:t> with the LLM-based method</a:t>
            </a:r>
            <a:endParaRPr lang="en-US" altLang="zh-CN" sz="2400" dirty="0"/>
          </a:p>
        </p:txBody>
      </p:sp>
      <p:sp>
        <p:nvSpPr>
          <p:cNvPr id="19" name="Content Placeholder 2"/>
          <p:cNvSpPr txBox="1"/>
          <p:nvPr/>
        </p:nvSpPr>
        <p:spPr>
          <a:xfrm>
            <a:off x="6719148" y="2715064"/>
            <a:ext cx="5134186" cy="3061501"/>
          </a:xfrm>
          <a:prstGeom prst="rect">
            <a:avLst/>
          </a:prstGeom>
        </p:spPr>
        <p:txBody>
          <a:bodyPr vert="horz" lIns="91440" tIns="45720" rIns="91440" bIns="45720" rtlCol="0">
            <a:normAutofit lnSpcReduction="10000"/>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err="1"/>
              <a:t>BatchER</a:t>
            </a:r>
            <a:r>
              <a:rPr lang="en-US" altLang="zh-CN" sz="2400" dirty="0"/>
              <a:t> achieves comparable or even better performance</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err="1"/>
              <a:t>BatchER</a:t>
            </a:r>
            <a:r>
              <a:rPr lang="en-US" altLang="zh-CN" sz="2400" dirty="0"/>
              <a:t> saves 80% API cost</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a:t>Automatically select beneficial demonstrations (no need for expert effort to design prompt)</a:t>
            </a:r>
            <a:endParaRPr lang="en-US" altLang="zh-CN" sz="2400" dirty="0"/>
          </a:p>
        </p:txBody>
      </p:sp>
      <p:pic>
        <p:nvPicPr>
          <p:cNvPr id="5" name="图片 4"/>
          <p:cNvPicPr>
            <a:picLocks noChangeAspect="1"/>
          </p:cNvPicPr>
          <p:nvPr/>
        </p:nvPicPr>
        <p:blipFill>
          <a:blip r:embed="rId1"/>
          <a:stretch>
            <a:fillRect/>
          </a:stretch>
        </p:blipFill>
        <p:spPr>
          <a:xfrm>
            <a:off x="609600" y="2153943"/>
            <a:ext cx="5710767" cy="4190556"/>
          </a:xfrm>
          <a:prstGeom prst="rect">
            <a:avLst/>
          </a:prstGeom>
        </p:spPr>
      </p:pic>
      <p:sp>
        <p:nvSpPr>
          <p:cNvPr id="10" name="矩形 9"/>
          <p:cNvSpPr/>
          <p:nvPr/>
        </p:nvSpPr>
        <p:spPr>
          <a:xfrm>
            <a:off x="1591733" y="3583089"/>
            <a:ext cx="4728633" cy="25738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1" name="矩形 10"/>
          <p:cNvSpPr/>
          <p:nvPr/>
        </p:nvSpPr>
        <p:spPr>
          <a:xfrm>
            <a:off x="1591734" y="5825029"/>
            <a:ext cx="4728633" cy="25738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2" name="矩形 11"/>
          <p:cNvSpPr/>
          <p:nvPr/>
        </p:nvSpPr>
        <p:spPr>
          <a:xfrm>
            <a:off x="1588351" y="2733021"/>
            <a:ext cx="4728633" cy="257387"/>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nvSpPr>
        <p:spPr>
          <a:xfrm>
            <a:off x="1591737" y="4958057"/>
            <a:ext cx="4728633" cy="257387"/>
          </a:xfrm>
          <a:prstGeom prst="rect">
            <a:avLst/>
          </a:prstGeom>
          <a:noFill/>
          <a:ln w="28575">
            <a:solidFill>
              <a:srgbClr val="00B0F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50432"/>
    </mc:Choice>
    <mc:Fallback>
      <p:transition spd="slow" advTm="5043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a:t>Conclusion</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18" name="Content Placeholder 2"/>
          <p:cNvSpPr txBox="1"/>
          <p:nvPr/>
        </p:nvSpPr>
        <p:spPr>
          <a:xfrm>
            <a:off x="409269" y="1822026"/>
            <a:ext cx="11322144" cy="4534325"/>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propose </a:t>
            </a:r>
            <a:r>
              <a:rPr lang="en-US" altLang="zh-CN" sz="2400" dirty="0" err="1"/>
              <a:t>BatchER</a:t>
            </a:r>
            <a:r>
              <a:rPr lang="en-US" altLang="zh-CN" sz="2400" dirty="0"/>
              <a:t>, </a:t>
            </a:r>
            <a:r>
              <a:rPr lang="en-US" altLang="zh-CN" sz="2400" dirty="0">
                <a:solidFill>
                  <a:srgbClr val="FF0000"/>
                </a:solidFill>
              </a:rPr>
              <a:t>a cost-effective Batch Prompting framework </a:t>
            </a:r>
            <a:r>
              <a:rPr lang="en-US" altLang="zh-CN" sz="2400" dirty="0"/>
              <a:t>utilizing Large Language Model for Entity Resolution task.</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a:t>We propose a </a:t>
            </a:r>
            <a:r>
              <a:rPr lang="en-US" altLang="zh-CN" sz="2400" dirty="0">
                <a:solidFill>
                  <a:srgbClr val="FF0000"/>
                </a:solidFill>
              </a:rPr>
              <a:t>covering-based demonstration selection method </a:t>
            </a:r>
            <a:r>
              <a:rPr lang="en-US" altLang="zh-CN" sz="2400" dirty="0"/>
              <a:t>to effectively select demonstrations for batch prompting</a:t>
            </a:r>
            <a:endParaRPr lang="en-US" altLang="zh-CN" sz="2400" dirty="0"/>
          </a:p>
          <a:p>
            <a:pPr>
              <a:buFont typeface="Wingdings" panose="05000000000000000000" pitchFamily="2" charset="2"/>
              <a:buChar char="Ø"/>
            </a:pPr>
            <a:endParaRPr lang="en-US" altLang="zh-CN" sz="2400" dirty="0"/>
          </a:p>
          <a:p>
            <a:pPr>
              <a:buFont typeface="Wingdings" panose="05000000000000000000" pitchFamily="2" charset="2"/>
              <a:buChar char="Ø"/>
            </a:pPr>
            <a:r>
              <a:rPr lang="en-US" altLang="zh-CN" sz="2400" dirty="0"/>
              <a:t>We conduct experiments on 8 widely used datasets, and show that </a:t>
            </a:r>
            <a:r>
              <a:rPr lang="en-US" altLang="zh-CN" sz="2400" dirty="0" err="1"/>
              <a:t>BatchER</a:t>
            </a:r>
            <a:r>
              <a:rPr lang="en-US" altLang="zh-CN" sz="2400" dirty="0"/>
              <a:t> is </a:t>
            </a:r>
            <a:r>
              <a:rPr lang="en-US" altLang="zh-CN" sz="2400" dirty="0">
                <a:solidFill>
                  <a:srgbClr val="FF0000"/>
                </a:solidFill>
              </a:rPr>
              <a:t>comparable or even better </a:t>
            </a:r>
            <a:r>
              <a:rPr lang="en-US" altLang="zh-CN" sz="2400" dirty="0"/>
              <a:t>than SOTA PLM-based and LLM-based models with much fewer costs, which verifies the cost-effectiveness.</a:t>
            </a:r>
            <a:endParaRPr lang="en-US" altLang="zh-CN" sz="2400" dirty="0"/>
          </a:p>
          <a:p>
            <a:pPr>
              <a:buFont typeface="Wingdings" panose="05000000000000000000" pitchFamily="2" charset="2"/>
              <a:buChar char="Ø"/>
            </a:pPr>
            <a:endParaRPr lang="en-US" altLang="zh-CN" sz="2400" dirty="0"/>
          </a:p>
        </p:txBody>
      </p:sp>
    </p:spTree>
  </p:cSld>
  <p:clrMapOvr>
    <a:masterClrMapping/>
  </p:clrMapOvr>
  <mc:AlternateContent xmlns:mc="http://schemas.openxmlformats.org/markup-compatibility/2006">
    <mc:Choice xmlns:p14="http://schemas.microsoft.com/office/powerpoint/2010/main" Requires="p14">
      <p:transition spd="slow" p14:dur="2000" advTm="50432"/>
    </mc:Choice>
    <mc:Fallback>
      <p:transition spd="slow" advTm="50432"/>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srcRect r="79786"/>
          <a:stretch>
            <a:fillRect/>
          </a:stretch>
        </p:blipFill>
        <p:spPr>
          <a:xfrm>
            <a:off x="1305846" y="5009769"/>
            <a:ext cx="1707361" cy="1678281"/>
          </a:xfrm>
          <a:prstGeom prst="rect">
            <a:avLst/>
          </a:prstGeom>
        </p:spPr>
      </p:pic>
      <p:pic>
        <p:nvPicPr>
          <p:cNvPr id="16" name="图片 15"/>
          <p:cNvPicPr>
            <a:picLocks noChangeAspect="1"/>
          </p:cNvPicPr>
          <p:nvPr/>
        </p:nvPicPr>
        <p:blipFill rotWithShape="1">
          <a:blip r:embed="rId2"/>
          <a:srcRect l="27803" t="5395" r="23222" b="33126"/>
          <a:stretch>
            <a:fillRect/>
          </a:stretch>
        </p:blipFill>
        <p:spPr>
          <a:xfrm>
            <a:off x="8754065" y="4967368"/>
            <a:ext cx="1906581" cy="1796935"/>
          </a:xfrm>
          <a:prstGeom prst="rect">
            <a:avLst/>
          </a:prstGeom>
        </p:spPr>
      </p:pic>
      <p:sp>
        <p:nvSpPr>
          <p:cNvPr id="5" name="灯片编号占位符 4"/>
          <p:cNvSpPr>
            <a:spLocks noGrp="1"/>
          </p:cNvSpPr>
          <p:nvPr>
            <p:ph type="sldNum" sz="quarter" idx="12"/>
          </p:nvPr>
        </p:nvSpPr>
        <p:spPr>
          <a:xfrm>
            <a:off x="9289046" y="6413817"/>
            <a:ext cx="2743200" cy="365125"/>
          </a:xfrm>
        </p:spPr>
        <p:txBody>
          <a:bodyPr/>
          <a:lstStyle/>
          <a:p>
            <a:fld id="{D241722B-BB2F-BB49-B192-E72523CC1CA1}" type="slidenum">
              <a:rPr kumimoji="1" lang="zh-CN" altLang="en-US" smtClean="0"/>
            </a:fld>
            <a:endParaRPr kumimoji="1" lang="zh-CN" altLang="en-US" dirty="0"/>
          </a:p>
        </p:txBody>
      </p:sp>
      <p:pic>
        <p:nvPicPr>
          <p:cNvPr id="18" name="图片 17"/>
          <p:cNvPicPr>
            <a:picLocks noChangeAspect="1"/>
          </p:cNvPicPr>
          <p:nvPr/>
        </p:nvPicPr>
        <p:blipFill>
          <a:blip r:embed="rId3"/>
          <a:stretch>
            <a:fillRect/>
          </a:stretch>
        </p:blipFill>
        <p:spPr>
          <a:xfrm>
            <a:off x="68103" y="42270"/>
            <a:ext cx="5752405" cy="891587"/>
          </a:xfrm>
          <a:prstGeom prst="rect">
            <a:avLst/>
          </a:prstGeom>
        </p:spPr>
      </p:pic>
      <p:pic>
        <p:nvPicPr>
          <p:cNvPr id="1026" name="Picture 2" descr="北京理工大學校徽_百度百科"/>
          <p:cNvPicPr>
            <a:picLocks noChangeAspect="1" noChangeArrowheads="1"/>
          </p:cNvPicPr>
          <p:nvPr/>
        </p:nvPicPr>
        <p:blipFill rotWithShape="1">
          <a:blip r:embed="rId4">
            <a:extLst>
              <a:ext uri="{28A0092B-C50C-407E-A947-70E740481C1C}">
                <a14:useLocalDpi xmlns:a14="http://schemas.microsoft.com/office/drawing/2010/main" val="0"/>
              </a:ext>
            </a:extLst>
          </a:blip>
          <a:srcRect l="5583" t="5509" r="5498" b="3345"/>
          <a:stretch>
            <a:fillRect/>
          </a:stretch>
        </p:blipFill>
        <p:spPr bwMode="auto">
          <a:xfrm>
            <a:off x="3974555" y="4973850"/>
            <a:ext cx="1707361" cy="1750115"/>
          </a:xfrm>
          <a:prstGeom prst="rect">
            <a:avLst/>
          </a:prstGeom>
          <a:noFill/>
          <a:extLst>
            <a:ext uri="{909E8E84-426E-40DD-AFC4-6F175D3DCCD1}">
              <a14:hiddenFill xmlns:a14="http://schemas.microsoft.com/office/drawing/2010/main">
                <a:solidFill>
                  <a:srgbClr val="FFFFFF"/>
                </a:solidFill>
              </a14:hiddenFill>
            </a:ext>
          </a:extLst>
        </p:spPr>
      </p:pic>
      <p:pic>
        <p:nvPicPr>
          <p:cNvPr id="21" name="图片 20"/>
          <p:cNvPicPr>
            <a:picLocks noChangeAspect="1"/>
          </p:cNvPicPr>
          <p:nvPr/>
        </p:nvPicPr>
        <p:blipFill>
          <a:blip r:embed="rId5"/>
          <a:stretch>
            <a:fillRect/>
          </a:stretch>
        </p:blipFill>
        <p:spPr>
          <a:xfrm>
            <a:off x="6643264" y="4881784"/>
            <a:ext cx="1368622" cy="1976216"/>
          </a:xfrm>
          <a:prstGeom prst="rect">
            <a:avLst/>
          </a:prstGeom>
        </p:spPr>
      </p:pic>
      <p:sp>
        <p:nvSpPr>
          <p:cNvPr id="20" name="内容占位符 2"/>
          <p:cNvSpPr txBox="1"/>
          <p:nvPr/>
        </p:nvSpPr>
        <p:spPr>
          <a:xfrm>
            <a:off x="643235" y="2108469"/>
            <a:ext cx="10515600" cy="1976216"/>
          </a:xfrm>
          <a:prstGeom prst="rect">
            <a:avLst/>
          </a:prstGeom>
        </p:spPr>
        <p:txBody>
          <a:bodyPr vert="horz" lIns="91440" tIns="45720" rIns="91440" bIns="45720" rtlCol="0">
            <a:noAutofit/>
          </a:bodyPr>
          <a:lstStyle>
            <a:lvl1pPr marL="0" indent="0" algn="ctr" defTabSz="548640" rtl="0" eaLnBrk="1" latinLnBrk="0" hangingPunct="1">
              <a:spcBef>
                <a:spcPct val="20000"/>
              </a:spcBef>
              <a:buFont typeface="Arial" panose="020B0604020202020204"/>
              <a:buNone/>
              <a:defRPr sz="3840" kern="1200">
                <a:solidFill>
                  <a:schemeClr val="tx1">
                    <a:tint val="75000"/>
                  </a:schemeClr>
                </a:solidFill>
                <a:latin typeface="+mn-lt"/>
                <a:ea typeface="+mn-ea"/>
                <a:cs typeface="+mn-cs"/>
              </a:defRPr>
            </a:lvl1pPr>
            <a:lvl2pPr marL="548640" indent="0" algn="ctr" defTabSz="548640" rtl="0" eaLnBrk="1" latinLnBrk="0" hangingPunct="1">
              <a:spcBef>
                <a:spcPct val="20000"/>
              </a:spcBef>
              <a:buFont typeface="Arial" panose="020B0604020202020204"/>
              <a:buNone/>
              <a:defRPr sz="3360" kern="1200">
                <a:solidFill>
                  <a:schemeClr val="tx1">
                    <a:tint val="75000"/>
                  </a:schemeClr>
                </a:solidFill>
                <a:latin typeface="+mn-lt"/>
                <a:ea typeface="+mn-ea"/>
                <a:cs typeface="+mn-cs"/>
              </a:defRPr>
            </a:lvl2pPr>
            <a:lvl3pPr marL="1097280" indent="0" algn="ctr" defTabSz="548640" rtl="0" eaLnBrk="1" latinLnBrk="0" hangingPunct="1">
              <a:spcBef>
                <a:spcPct val="20000"/>
              </a:spcBef>
              <a:buFont typeface="Arial" panose="020B0604020202020204"/>
              <a:buNone/>
              <a:defRPr sz="2880" kern="1200">
                <a:solidFill>
                  <a:schemeClr val="tx1">
                    <a:tint val="75000"/>
                  </a:schemeClr>
                </a:solidFill>
                <a:latin typeface="+mn-lt"/>
                <a:ea typeface="+mn-ea"/>
                <a:cs typeface="+mn-cs"/>
              </a:defRPr>
            </a:lvl3pPr>
            <a:lvl4pPr marL="164592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4pPr>
            <a:lvl5pPr marL="219456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5pPr>
            <a:lvl6pPr marL="274320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6pPr>
            <a:lvl7pPr marL="329184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7pPr>
            <a:lvl8pPr marL="384048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8pPr>
            <a:lvl9pPr marL="4389120" indent="0" algn="ctr" defTabSz="548640" rtl="0" eaLnBrk="1" latinLnBrk="0" hangingPunct="1">
              <a:spcBef>
                <a:spcPct val="20000"/>
              </a:spcBef>
              <a:buFont typeface="Arial" panose="020B0604020202020204"/>
              <a:buNone/>
              <a:defRPr sz="2400" kern="1200">
                <a:solidFill>
                  <a:schemeClr val="tx1">
                    <a:tint val="75000"/>
                  </a:schemeClr>
                </a:solidFill>
                <a:latin typeface="+mn-lt"/>
                <a:ea typeface="+mn-ea"/>
                <a:cs typeface="+mn-cs"/>
              </a:defRPr>
            </a:lvl9pPr>
          </a:lstStyle>
          <a:p>
            <a:r>
              <a:rPr kumimoji="1" lang="en-US" altLang="zh-CN" sz="12000" dirty="0">
                <a:solidFill>
                  <a:schemeClr val="tx1"/>
                </a:solidFill>
                <a:latin typeface="Optima" panose="02000503060000020004" pitchFamily="2" charset="0"/>
              </a:rPr>
              <a:t>Thanks</a:t>
            </a:r>
            <a:endParaRPr kumimoji="1" lang="zh-CN" altLang="en-US" sz="12000" dirty="0">
              <a:solidFill>
                <a:schemeClr val="tx1"/>
              </a:solidFill>
              <a:latin typeface="Optima" panose="02000503060000020004"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15168"/>
    </mc:Choice>
    <mc:Fallback>
      <p:transition spd="slow" advTm="15168"/>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Entity Resolution (ER)</a:t>
            </a:r>
            <a:endParaRPr lang="en-US"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16" name="Content Placeholder 2"/>
          <p:cNvSpPr txBox="1"/>
          <p:nvPr/>
        </p:nvSpPr>
        <p:spPr>
          <a:xfrm>
            <a:off x="609600" y="1370571"/>
            <a:ext cx="10972800" cy="1862959"/>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b="1" dirty="0"/>
              <a:t>E</a:t>
            </a:r>
            <a:r>
              <a:rPr lang="en-US" altLang="zh-CN" sz="2400" dirty="0"/>
              <a:t>ntity</a:t>
            </a:r>
            <a:r>
              <a:rPr lang="en-US" altLang="zh-CN" sz="2400" b="1" dirty="0"/>
              <a:t> R</a:t>
            </a:r>
            <a:r>
              <a:rPr lang="en-US" altLang="zh-CN" sz="2400" dirty="0"/>
              <a:t>esolution</a:t>
            </a:r>
            <a:r>
              <a:rPr lang="en-US" sz="2400" b="1" dirty="0"/>
              <a:t> </a:t>
            </a:r>
            <a:r>
              <a:rPr lang="en-US" sz="2400" dirty="0"/>
              <a:t>refers to the process of deducing whether two entities in tuple refer to the same real-world entity</a:t>
            </a:r>
            <a:endParaRPr lang="en-US" altLang="zh-CN" sz="2400" dirty="0"/>
          </a:p>
          <a:p>
            <a:pPr lvl="1">
              <a:buFont typeface="Arial" panose="020B0604020202020204" pitchFamily="34" charset="0"/>
              <a:buChar char="•"/>
            </a:pPr>
            <a:r>
              <a:rPr lang="en-US" sz="2000" dirty="0"/>
              <a:t>E.g., matching songs from two tables</a:t>
            </a:r>
            <a:endParaRPr lang="en-US" sz="2000" dirty="0"/>
          </a:p>
          <a:p>
            <a:pPr lvl="1">
              <a:buFont typeface="Arial" panose="020B0604020202020204" pitchFamily="34" charset="0"/>
              <a:buChar char="•"/>
            </a:pPr>
            <a:endParaRPr lang="en-US" altLang="zh-CN" sz="2160" dirty="0"/>
          </a:p>
        </p:txBody>
      </p:sp>
      <p:sp>
        <p:nvSpPr>
          <p:cNvPr id="12" name="Content Placeholder 2"/>
          <p:cNvSpPr txBox="1"/>
          <p:nvPr/>
        </p:nvSpPr>
        <p:spPr>
          <a:xfrm>
            <a:off x="609600" y="4592319"/>
            <a:ext cx="8642774" cy="1713839"/>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Existing methods</a:t>
            </a:r>
            <a:endParaRPr lang="en-US" altLang="zh-CN" sz="2400" dirty="0"/>
          </a:p>
          <a:p>
            <a:pPr lvl="1">
              <a:buFont typeface="Arial" panose="020B0604020202020204" pitchFamily="34" charset="0"/>
              <a:buChar char="•"/>
            </a:pPr>
            <a:r>
              <a:rPr lang="en-US" sz="2000" dirty="0"/>
              <a:t>Rule-based methods: disjunctive normal form, etc.</a:t>
            </a:r>
            <a:endParaRPr lang="en-US" sz="2000" dirty="0"/>
          </a:p>
          <a:p>
            <a:pPr lvl="1">
              <a:buFont typeface="Arial" panose="020B0604020202020204" pitchFamily="34" charset="0"/>
              <a:buChar char="•"/>
            </a:pPr>
            <a:r>
              <a:rPr lang="en-US" sz="2000" dirty="0"/>
              <a:t>Deep Learning-based methods: </a:t>
            </a:r>
            <a:r>
              <a:rPr lang="en-US" sz="2000" dirty="0" err="1"/>
              <a:t>DeepMatcher</a:t>
            </a:r>
            <a:r>
              <a:rPr lang="en-US" altLang="zh-CN" sz="2000" baseline="30000" dirty="0"/>
              <a:t>[1]</a:t>
            </a:r>
            <a:r>
              <a:rPr lang="en-US" sz="2000" dirty="0"/>
              <a:t>, Ditto</a:t>
            </a:r>
            <a:r>
              <a:rPr lang="en-US" altLang="zh-CN" sz="2000" baseline="30000" dirty="0"/>
              <a:t>[2]</a:t>
            </a:r>
            <a:r>
              <a:rPr lang="en-US" sz="2000" dirty="0"/>
              <a:t>, etc.</a:t>
            </a:r>
            <a:endParaRPr lang="en-US" sz="2000" dirty="0"/>
          </a:p>
          <a:p>
            <a:pPr lvl="1">
              <a:buFont typeface="Arial" panose="020B0604020202020204" pitchFamily="34" charset="0"/>
              <a:buChar char="•"/>
            </a:pPr>
            <a:r>
              <a:rPr lang="en-US" sz="2000" dirty="0"/>
              <a:t>LLM-based methods:</a:t>
            </a:r>
            <a:r>
              <a:rPr lang="zh-CN" altLang="en-US" sz="2000" dirty="0"/>
              <a:t> </a:t>
            </a:r>
            <a:r>
              <a:rPr lang="en-US" altLang="zh-CN" sz="2000" dirty="0"/>
              <a:t>CFM</a:t>
            </a:r>
            <a:r>
              <a:rPr lang="en-US" altLang="zh-CN" sz="2000" baseline="30000" dirty="0"/>
              <a:t>[3]</a:t>
            </a:r>
            <a:r>
              <a:rPr lang="en-US" altLang="zh-CN" sz="2000" dirty="0"/>
              <a:t>, LLM4ER</a:t>
            </a:r>
            <a:r>
              <a:rPr lang="en-US" altLang="zh-CN" sz="2000" baseline="30000" dirty="0"/>
              <a:t>[4]</a:t>
            </a:r>
            <a:endParaRPr lang="en-US" sz="2000" dirty="0"/>
          </a:p>
          <a:p>
            <a:pPr lvl="1">
              <a:buFont typeface="Arial" panose="020B0604020202020204" pitchFamily="34" charset="0"/>
              <a:buChar char="•"/>
            </a:pPr>
            <a:endParaRPr lang="en-US" altLang="zh-CN" sz="2160" dirty="0"/>
          </a:p>
        </p:txBody>
      </p:sp>
      <p:sp>
        <p:nvSpPr>
          <p:cNvPr id="13" name="文本框 1"/>
          <p:cNvSpPr txBox="1"/>
          <p:nvPr/>
        </p:nvSpPr>
        <p:spPr>
          <a:xfrm>
            <a:off x="775735" y="6241346"/>
            <a:ext cx="10413354" cy="480131"/>
          </a:xfrm>
          <a:prstGeom prst="rect">
            <a:avLst/>
          </a:prstGeom>
          <a:noFill/>
        </p:spPr>
        <p:txBody>
          <a:bodyPr wrap="square" rtlCol="0">
            <a:spAutoFit/>
          </a:bodyPr>
          <a:lstStyle/>
          <a:p>
            <a:pPr defTabSz="822960"/>
            <a:r>
              <a:rPr lang="en-US" altLang="zh-CN" sz="2520" u="sng" dirty="0">
                <a:solidFill>
                  <a:srgbClr val="FF0000"/>
                </a:solidFill>
              </a:rPr>
              <a:t>LLM-based methods</a:t>
            </a:r>
            <a:r>
              <a:rPr lang="en-US" altLang="zh-CN" sz="2520" dirty="0">
                <a:solidFill>
                  <a:srgbClr val="FF0000"/>
                </a:solidFill>
              </a:rPr>
              <a:t> achieve new SOTA results with much fewer labeled data </a:t>
            </a:r>
            <a:r>
              <a:rPr lang="en-GB" altLang="zh-CN" sz="2520" dirty="0">
                <a:solidFill>
                  <a:srgbClr val="FF0000"/>
                </a:solidFill>
              </a:rPr>
              <a:t> </a:t>
            </a:r>
            <a:endParaRPr kumimoji="1" lang="zh-CN" altLang="en-US" sz="2520" dirty="0">
              <a:solidFill>
                <a:srgbClr val="FF0000"/>
              </a:solidFill>
            </a:endParaRPr>
          </a:p>
        </p:txBody>
      </p:sp>
      <p:sp>
        <p:nvSpPr>
          <p:cNvPr id="8" name="Rectangle 7"/>
          <p:cNvSpPr/>
          <p:nvPr/>
        </p:nvSpPr>
        <p:spPr>
          <a:xfrm>
            <a:off x="8751147" y="4693733"/>
            <a:ext cx="3440853" cy="1323439"/>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rPr>
              <a:t>[1] Mudgal S, Li H, et al. Deep learning for entity matching: A design space exploration. SIGMOD 2018.</a:t>
            </a:r>
            <a:endParaRPr lang="en-US" sz="1000" dirty="0">
              <a:solidFill>
                <a:schemeClr val="tx1">
                  <a:lumMod val="50000"/>
                  <a:lumOff val="50000"/>
                </a:schemeClr>
              </a:solidFill>
              <a:latin typeface="Arial" panose="020B0604020202020204" pitchFamily="34" charset="0"/>
            </a:endParaRPr>
          </a:p>
          <a:p>
            <a:r>
              <a:rPr lang="en-US" sz="1000" dirty="0">
                <a:solidFill>
                  <a:schemeClr val="tx1">
                    <a:lumMod val="50000"/>
                    <a:lumOff val="50000"/>
                  </a:schemeClr>
                </a:solidFill>
                <a:latin typeface="Arial" panose="020B0604020202020204" pitchFamily="34" charset="0"/>
              </a:rPr>
              <a:t>[2] Li Y, Li J, et al. Deep entity matching with pre-trained language models. VLDB 2020.</a:t>
            </a:r>
            <a:endParaRPr lang="en-US" sz="1000" dirty="0">
              <a:solidFill>
                <a:schemeClr val="tx1">
                  <a:lumMod val="50000"/>
                  <a:lumOff val="50000"/>
                </a:schemeClr>
              </a:solidFill>
              <a:latin typeface="Arial" panose="020B0604020202020204" pitchFamily="34" charset="0"/>
            </a:endParaRPr>
          </a:p>
          <a:p>
            <a:r>
              <a:rPr lang="en-US" sz="1000" dirty="0">
                <a:solidFill>
                  <a:schemeClr val="tx1">
                    <a:lumMod val="50000"/>
                    <a:lumOff val="50000"/>
                  </a:schemeClr>
                </a:solidFill>
                <a:latin typeface="Arial" panose="020B0604020202020204" pitchFamily="34" charset="0"/>
              </a:rPr>
              <a:t>[3] Narayan A, </a:t>
            </a:r>
            <a:r>
              <a:rPr lang="en-US" sz="1000" dirty="0" err="1">
                <a:solidFill>
                  <a:schemeClr val="tx1">
                    <a:lumMod val="50000"/>
                    <a:lumOff val="50000"/>
                  </a:schemeClr>
                </a:solidFill>
                <a:latin typeface="Arial" panose="020B0604020202020204" pitchFamily="34" charset="0"/>
              </a:rPr>
              <a:t>Chami</a:t>
            </a:r>
            <a:r>
              <a:rPr lang="en-US" sz="1000" dirty="0">
                <a:solidFill>
                  <a:schemeClr val="tx1">
                    <a:lumMod val="50000"/>
                    <a:lumOff val="50000"/>
                  </a:schemeClr>
                </a:solidFill>
                <a:latin typeface="Arial" panose="020B0604020202020204" pitchFamily="34" charset="0"/>
              </a:rPr>
              <a:t> I, Orr L, et al. Can foundation models wrangle your data?</a:t>
            </a:r>
            <a:r>
              <a:rPr lang="en-US" altLang="zh-CN" sz="1000" dirty="0">
                <a:solidFill>
                  <a:schemeClr val="tx1">
                    <a:lumMod val="50000"/>
                    <a:lumOff val="50000"/>
                  </a:schemeClr>
                </a:solidFill>
                <a:latin typeface="Arial" panose="020B0604020202020204" pitchFamily="34" charset="0"/>
              </a:rPr>
              <a:t> VLDB 2022.</a:t>
            </a:r>
            <a:endParaRPr lang="en-US" sz="1000" dirty="0">
              <a:solidFill>
                <a:schemeClr val="tx1">
                  <a:lumMod val="50000"/>
                  <a:lumOff val="50000"/>
                </a:schemeClr>
              </a:solidFill>
              <a:latin typeface="Arial" panose="020B0604020202020204" pitchFamily="34" charset="0"/>
            </a:endParaRPr>
          </a:p>
          <a:p>
            <a:r>
              <a:rPr lang="en-US" altLang="zh-CN" sz="1000" dirty="0">
                <a:solidFill>
                  <a:schemeClr val="tx1">
                    <a:lumMod val="50000"/>
                    <a:lumOff val="50000"/>
                  </a:schemeClr>
                </a:solidFill>
                <a:latin typeface="Arial" panose="020B0604020202020204" pitchFamily="34" charset="0"/>
              </a:rPr>
              <a:t>[4] </a:t>
            </a:r>
            <a:r>
              <a:rPr lang="en-US" altLang="zh-CN" sz="1000" dirty="0" err="1">
                <a:solidFill>
                  <a:schemeClr val="tx1">
                    <a:lumMod val="50000"/>
                    <a:lumOff val="50000"/>
                  </a:schemeClr>
                </a:solidFill>
                <a:latin typeface="Arial" panose="020B0604020202020204" pitchFamily="34" charset="0"/>
              </a:rPr>
              <a:t>Peeters</a:t>
            </a:r>
            <a:r>
              <a:rPr lang="en-US" altLang="zh-CN" sz="1000" dirty="0">
                <a:solidFill>
                  <a:schemeClr val="tx1">
                    <a:lumMod val="50000"/>
                    <a:lumOff val="50000"/>
                  </a:schemeClr>
                </a:solidFill>
                <a:latin typeface="Arial" panose="020B0604020202020204" pitchFamily="34" charset="0"/>
              </a:rPr>
              <a:t> R, </a:t>
            </a:r>
            <a:r>
              <a:rPr lang="en-US" altLang="zh-CN" sz="1000" dirty="0" err="1">
                <a:solidFill>
                  <a:schemeClr val="tx1">
                    <a:lumMod val="50000"/>
                    <a:lumOff val="50000"/>
                  </a:schemeClr>
                </a:solidFill>
                <a:latin typeface="Arial" panose="020B0604020202020204" pitchFamily="34" charset="0"/>
              </a:rPr>
              <a:t>Bizer</a:t>
            </a:r>
            <a:r>
              <a:rPr lang="en-US" altLang="zh-CN" sz="1000" dirty="0">
                <a:solidFill>
                  <a:schemeClr val="tx1">
                    <a:lumMod val="50000"/>
                    <a:lumOff val="50000"/>
                  </a:schemeClr>
                </a:solidFill>
                <a:latin typeface="Arial" panose="020B0604020202020204" pitchFamily="34" charset="0"/>
              </a:rPr>
              <a:t> C. Entity matching using large language models. </a:t>
            </a:r>
            <a:r>
              <a:rPr lang="en-US" altLang="zh-CN" sz="1000" dirty="0" err="1">
                <a:solidFill>
                  <a:schemeClr val="tx1">
                    <a:lumMod val="50000"/>
                    <a:lumOff val="50000"/>
                  </a:schemeClr>
                </a:solidFill>
                <a:latin typeface="Arial" panose="020B0604020202020204" pitchFamily="34" charset="0"/>
              </a:rPr>
              <a:t>arXiv</a:t>
            </a:r>
            <a:r>
              <a:rPr lang="en-US" altLang="zh-CN" sz="1000" dirty="0">
                <a:solidFill>
                  <a:schemeClr val="tx1">
                    <a:lumMod val="50000"/>
                    <a:lumOff val="50000"/>
                  </a:schemeClr>
                </a:solidFill>
                <a:latin typeface="Arial" panose="020B0604020202020204" pitchFamily="34" charset="0"/>
              </a:rPr>
              <a:t> 2023.</a:t>
            </a:r>
            <a:endParaRPr lang="en-US" altLang="zh-CN" sz="1000" dirty="0">
              <a:solidFill>
                <a:schemeClr val="tx1">
                  <a:lumMod val="50000"/>
                  <a:lumOff val="50000"/>
                </a:schemeClr>
              </a:solidFill>
            </a:endParaRPr>
          </a:p>
        </p:txBody>
      </p:sp>
      <p:graphicFrame>
        <p:nvGraphicFramePr>
          <p:cNvPr id="3" name="对象 2"/>
          <p:cNvGraphicFramePr/>
          <p:nvPr/>
        </p:nvGraphicFramePr>
        <p:xfrm>
          <a:off x="1516380" y="2733675"/>
          <a:ext cx="9504045" cy="1672590"/>
        </p:xfrm>
        <a:graphic>
          <a:graphicData uri="http://schemas.openxmlformats.org/presentationml/2006/ole">
            <mc:AlternateContent xmlns:mc="http://schemas.openxmlformats.org/markup-compatibility/2006">
              <mc:Choice xmlns:v="urn:schemas-microsoft-com:vml" Requires="v">
                <p:oleObj spid="_x0000_s5" name="" r:id="rId1" imgW="3302635" imgH="568960" progId="Visio.Drawing.15">
                  <p:embed/>
                </p:oleObj>
              </mc:Choice>
              <mc:Fallback>
                <p:oleObj name="" r:id="rId1" imgW="3302635" imgH="568960" progId="Visio.Drawing.15">
                  <p:embed/>
                  <p:pic>
                    <p:nvPicPr>
                      <p:cNvPr id="0" name="对象 2"/>
                      <p:cNvPicPr/>
                      <p:nvPr/>
                    </p:nvPicPr>
                    <p:blipFill>
                      <a:blip r:embed="rId2"/>
                      <a:stretch>
                        <a:fillRect/>
                      </a:stretch>
                    </p:blipFill>
                    <p:spPr>
                      <a:xfrm>
                        <a:off x="1516380" y="2733675"/>
                        <a:ext cx="9504045" cy="167259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9344"/>
    </mc:Choice>
    <mc:Fallback>
      <p:transition spd="slow" advTm="29344"/>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LLM-based Entity Resolution</a:t>
            </a:r>
            <a:endParaRPr lang="en-US"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9" name="Content Placeholder 2"/>
          <p:cNvSpPr txBox="1"/>
          <p:nvPr/>
        </p:nvSpPr>
        <p:spPr>
          <a:xfrm>
            <a:off x="609600" y="1343035"/>
            <a:ext cx="10972800" cy="1681876"/>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Querying Large Language Model to predict</a:t>
            </a:r>
            <a:endParaRPr lang="en-US" altLang="zh-CN" sz="2400" dirty="0"/>
          </a:p>
          <a:p>
            <a:pPr lvl="1">
              <a:buFont typeface="Arial" panose="020B0604020202020204" pitchFamily="34" charset="0"/>
              <a:buChar char="•"/>
            </a:pPr>
            <a:r>
              <a:rPr lang="en-US" altLang="zh-CN" sz="2000" b="1" dirty="0"/>
              <a:t>Task Description</a:t>
            </a:r>
            <a:r>
              <a:rPr lang="en-US" altLang="zh-CN" sz="2000" dirty="0"/>
              <a:t> describes what ER task refers to.</a:t>
            </a:r>
            <a:endParaRPr lang="en-US" sz="2000" b="1" dirty="0"/>
          </a:p>
          <a:p>
            <a:pPr lvl="1">
              <a:buFont typeface="Arial" panose="020B0604020202020204" pitchFamily="34" charset="0"/>
              <a:buChar char="•"/>
            </a:pPr>
            <a:r>
              <a:rPr lang="en-US" sz="2000" b="1" u="sng" dirty="0"/>
              <a:t>Demo</a:t>
            </a:r>
            <a:r>
              <a:rPr lang="en-US" sz="2000" b="1" dirty="0"/>
              <a:t>nstrations</a:t>
            </a:r>
            <a:r>
              <a:rPr lang="en-US" sz="2000" dirty="0"/>
              <a:t> are labeled </a:t>
            </a:r>
            <a:r>
              <a:rPr lang="en-US" altLang="zh-CN" sz="2000" dirty="0"/>
              <a:t>entity pairs which LLM can learn from</a:t>
            </a:r>
            <a:endParaRPr lang="en-US" sz="2000" dirty="0"/>
          </a:p>
          <a:p>
            <a:pPr lvl="1">
              <a:buFont typeface="Arial" panose="020B0604020202020204" pitchFamily="34" charset="0"/>
              <a:buChar char="•"/>
            </a:pPr>
            <a:r>
              <a:rPr lang="en-US" sz="2000" b="1" dirty="0"/>
              <a:t>Question </a:t>
            </a:r>
            <a:r>
              <a:rPr lang="en-US" sz="2000" dirty="0"/>
              <a:t>refers to the entity pairs to be predicted</a:t>
            </a:r>
            <a:endParaRPr lang="en-US" sz="2000" dirty="0"/>
          </a:p>
        </p:txBody>
      </p:sp>
      <p:sp>
        <p:nvSpPr>
          <p:cNvPr id="30" name="Rectangle 13"/>
          <p:cNvSpPr/>
          <p:nvPr/>
        </p:nvSpPr>
        <p:spPr>
          <a:xfrm>
            <a:off x="8577580" y="2957195"/>
            <a:ext cx="3347720" cy="756920"/>
          </a:xfrm>
          <a:prstGeom prst="rect">
            <a:avLst/>
          </a:prstGeom>
        </p:spPr>
        <p:txBody>
          <a:bodyPr wrap="square">
            <a:spAutoFit/>
          </a:bodyPr>
          <a:lstStyle/>
          <a:p>
            <a:pPr algn="ctr"/>
            <a:r>
              <a:rPr lang="en-US" altLang="zh-CN" sz="2160" b="1" i="1" dirty="0"/>
              <a:t>Selecting Demonstration based on similarity metric</a:t>
            </a:r>
            <a:endParaRPr lang="en-US" altLang="zh-CN" sz="2160" b="1" i="1" dirty="0"/>
          </a:p>
        </p:txBody>
      </p:sp>
      <p:sp>
        <p:nvSpPr>
          <p:cNvPr id="27" name="Rectangle 13"/>
          <p:cNvSpPr/>
          <p:nvPr/>
        </p:nvSpPr>
        <p:spPr>
          <a:xfrm>
            <a:off x="5052695" y="2955290"/>
            <a:ext cx="3347720" cy="756920"/>
          </a:xfrm>
          <a:prstGeom prst="rect">
            <a:avLst/>
          </a:prstGeom>
        </p:spPr>
        <p:txBody>
          <a:bodyPr wrap="square">
            <a:spAutoFit/>
          </a:bodyPr>
          <a:lstStyle/>
          <a:p>
            <a:pPr algn="ctr"/>
            <a:r>
              <a:rPr lang="en-US" altLang="zh-CN" sz="2160" b="1" i="1" dirty="0"/>
              <a:t>Manually Designing Demonstration</a:t>
            </a:r>
            <a:endParaRPr lang="en-US" altLang="zh-CN" sz="2160" b="1" i="1" dirty="0"/>
          </a:p>
        </p:txBody>
      </p:sp>
      <p:sp>
        <p:nvSpPr>
          <p:cNvPr id="35" name="文本框 1"/>
          <p:cNvSpPr txBox="1"/>
          <p:nvPr/>
        </p:nvSpPr>
        <p:spPr>
          <a:xfrm>
            <a:off x="480689" y="6329695"/>
            <a:ext cx="10806665" cy="478155"/>
          </a:xfrm>
          <a:prstGeom prst="rect">
            <a:avLst/>
          </a:prstGeom>
          <a:noFill/>
        </p:spPr>
        <p:txBody>
          <a:bodyPr wrap="square" rtlCol="0">
            <a:spAutoFit/>
          </a:bodyPr>
          <a:lstStyle/>
          <a:p>
            <a:pPr defTabSz="822960"/>
            <a:r>
              <a:rPr lang="en-US" altLang="zh-CN" sz="2520" dirty="0">
                <a:solidFill>
                  <a:srgbClr val="FF0000"/>
                </a:solidFill>
              </a:rPr>
              <a:t>Problems: (1) </a:t>
            </a:r>
            <a:r>
              <a:rPr lang="en-US" altLang="zh-CN" sz="2520" u="sng" dirty="0">
                <a:solidFill>
                  <a:srgbClr val="FF0000"/>
                </a:solidFill>
              </a:rPr>
              <a:t>demonstration designing / labeling</a:t>
            </a:r>
            <a:r>
              <a:rPr lang="en-US" altLang="zh-CN" sz="2520" dirty="0">
                <a:solidFill>
                  <a:srgbClr val="FF0000"/>
                </a:solidFill>
              </a:rPr>
              <a:t> and (2) </a:t>
            </a:r>
            <a:r>
              <a:rPr lang="en-US" altLang="zh-CN" sz="2520" u="sng" dirty="0">
                <a:solidFill>
                  <a:srgbClr val="FF0000"/>
                </a:solidFill>
              </a:rPr>
              <a:t>API cost</a:t>
            </a:r>
            <a:r>
              <a:rPr lang="en-US" altLang="zh-CN" sz="2520" dirty="0">
                <a:solidFill>
                  <a:srgbClr val="FF0000"/>
                </a:solidFill>
              </a:rPr>
              <a:t> are expensive</a:t>
            </a:r>
            <a:endParaRPr kumimoji="1" lang="zh-CN" altLang="en-US" sz="2520" dirty="0">
              <a:solidFill>
                <a:srgbClr val="FF0000"/>
              </a:solidFill>
            </a:endParaRPr>
          </a:p>
        </p:txBody>
      </p:sp>
      <p:grpSp>
        <p:nvGrpSpPr>
          <p:cNvPr id="8" name="组合 7"/>
          <p:cNvGrpSpPr/>
          <p:nvPr/>
        </p:nvGrpSpPr>
        <p:grpSpPr>
          <a:xfrm>
            <a:off x="559285" y="2936784"/>
            <a:ext cx="3926524" cy="3392911"/>
            <a:chOff x="559285" y="3004268"/>
            <a:chExt cx="3926524" cy="3392911"/>
          </a:xfrm>
        </p:grpSpPr>
        <p:sp>
          <p:nvSpPr>
            <p:cNvPr id="12" name="Rectangle 13"/>
            <p:cNvSpPr/>
            <p:nvPr/>
          </p:nvSpPr>
          <p:spPr>
            <a:xfrm>
              <a:off x="559285" y="3004268"/>
              <a:ext cx="3926524" cy="424732"/>
            </a:xfrm>
            <a:prstGeom prst="rect">
              <a:avLst/>
            </a:prstGeom>
          </p:spPr>
          <p:txBody>
            <a:bodyPr wrap="none">
              <a:spAutoFit/>
            </a:bodyPr>
            <a:lstStyle/>
            <a:p>
              <a:pPr algn="ctr"/>
              <a:r>
                <a:rPr lang="en-US" altLang="zh-CN" sz="2160" b="1" i="1" dirty="0"/>
                <a:t>Structure of Standard Prompting</a:t>
              </a:r>
              <a:endParaRPr lang="en-US" altLang="zh-CN" sz="2160" b="1" i="1" dirty="0"/>
            </a:p>
          </p:txBody>
        </p:sp>
        <p:pic>
          <p:nvPicPr>
            <p:cNvPr id="24" name="图片 23"/>
            <p:cNvPicPr>
              <a:picLocks noChangeAspect="1"/>
            </p:cNvPicPr>
            <p:nvPr/>
          </p:nvPicPr>
          <p:blipFill rotWithShape="1">
            <a:blip r:embed="rId1"/>
            <a:srcRect l="30442"/>
            <a:stretch>
              <a:fillRect/>
            </a:stretch>
          </p:blipFill>
          <p:spPr>
            <a:xfrm>
              <a:off x="1071824" y="3502787"/>
              <a:ext cx="2901445" cy="2487305"/>
            </a:xfrm>
            <a:prstGeom prst="rect">
              <a:avLst/>
            </a:prstGeom>
          </p:spPr>
        </p:pic>
        <p:pic>
          <p:nvPicPr>
            <p:cNvPr id="7" name="图片 6"/>
            <p:cNvPicPr>
              <a:picLocks noChangeAspect="1"/>
            </p:cNvPicPr>
            <p:nvPr/>
          </p:nvPicPr>
          <p:blipFill>
            <a:blip r:embed="rId2"/>
            <a:stretch>
              <a:fillRect/>
            </a:stretch>
          </p:blipFill>
          <p:spPr>
            <a:xfrm>
              <a:off x="731846" y="5965379"/>
              <a:ext cx="3581400" cy="431800"/>
            </a:xfrm>
            <a:prstGeom prst="rect">
              <a:avLst/>
            </a:prstGeom>
          </p:spPr>
        </p:pic>
      </p:grpSp>
      <p:graphicFrame>
        <p:nvGraphicFramePr>
          <p:cNvPr id="3" name="对象 2"/>
          <p:cNvGraphicFramePr/>
          <p:nvPr/>
        </p:nvGraphicFramePr>
        <p:xfrm>
          <a:off x="5052695" y="4010660"/>
          <a:ext cx="3415030" cy="1911985"/>
        </p:xfrm>
        <a:graphic>
          <a:graphicData uri="http://schemas.openxmlformats.org/presentationml/2006/ole">
            <mc:AlternateContent xmlns:mc="http://schemas.openxmlformats.org/markup-compatibility/2006">
              <mc:Choice xmlns:v="urn:schemas-microsoft-com:vml" Requires="v">
                <p:oleObj spid="_x0000_s5" name="" r:id="rId3" imgW="1556385" imgH="885190" progId="Visio.Drawing.15">
                  <p:embed/>
                </p:oleObj>
              </mc:Choice>
              <mc:Fallback>
                <p:oleObj name="" r:id="rId3" imgW="1556385" imgH="885190" progId="Visio.Drawing.15">
                  <p:embed/>
                  <p:pic>
                    <p:nvPicPr>
                      <p:cNvPr id="0" name="对象 2"/>
                      <p:cNvPicPr/>
                      <p:nvPr/>
                    </p:nvPicPr>
                    <p:blipFill>
                      <a:blip r:embed="rId4"/>
                      <a:stretch>
                        <a:fillRect/>
                      </a:stretch>
                    </p:blipFill>
                    <p:spPr>
                      <a:xfrm>
                        <a:off x="5052695" y="4010660"/>
                        <a:ext cx="3415030" cy="1911985"/>
                      </a:xfrm>
                      <a:prstGeom prst="rect">
                        <a:avLst/>
                      </a:prstGeom>
                    </p:spPr>
                  </p:pic>
                </p:oleObj>
              </mc:Fallback>
            </mc:AlternateContent>
          </a:graphicData>
        </a:graphic>
      </p:graphicFrame>
      <p:graphicFrame>
        <p:nvGraphicFramePr>
          <p:cNvPr id="6" name="对象 5"/>
          <p:cNvGraphicFramePr/>
          <p:nvPr/>
        </p:nvGraphicFramePr>
        <p:xfrm>
          <a:off x="9096375" y="3714115"/>
          <a:ext cx="2310130" cy="2242185"/>
        </p:xfrm>
        <a:graphic>
          <a:graphicData uri="http://schemas.openxmlformats.org/presentationml/2006/ole">
            <mc:AlternateContent xmlns:mc="http://schemas.openxmlformats.org/markup-compatibility/2006">
              <mc:Choice xmlns:v="urn:schemas-microsoft-com:vml" Requires="v">
                <p:oleObj spid="_x0000_s10" name="" r:id="rId5" imgW="1099185" imgH="1075055" progId="Visio.Drawing.15">
                  <p:embed/>
                </p:oleObj>
              </mc:Choice>
              <mc:Fallback>
                <p:oleObj name="" r:id="rId5" imgW="1099185" imgH="1075055" progId="Visio.Drawing.15">
                  <p:embed/>
                  <p:pic>
                    <p:nvPicPr>
                      <p:cNvPr id="0" name="对象 5"/>
                      <p:cNvPicPr/>
                      <p:nvPr/>
                    </p:nvPicPr>
                    <p:blipFill>
                      <a:blip r:embed="rId6"/>
                      <a:stretch>
                        <a:fillRect/>
                      </a:stretch>
                    </p:blipFill>
                    <p:spPr>
                      <a:xfrm>
                        <a:off x="9096375" y="3714115"/>
                        <a:ext cx="2310130" cy="2242185"/>
                      </a:xfrm>
                      <a:prstGeom prst="rect">
                        <a:avLst/>
                      </a:prstGeom>
                    </p:spPr>
                  </p:pic>
                </p:oleObj>
              </mc:Fallback>
            </mc:AlternateContent>
          </a:graphicData>
        </a:graphic>
      </p:graphicFrame>
    </p:spTree>
    <p:custDataLst>
      <p:tags r:id="rId7"/>
    </p:custDataLst>
  </p:cSld>
  <p:clrMapOvr>
    <a:masterClrMapping/>
  </p:clrMapOvr>
  <mc:AlternateContent xmlns:mc="http://schemas.openxmlformats.org/markup-compatibility/2006">
    <mc:Choice xmlns:p14="http://schemas.microsoft.com/office/powerpoint/2010/main" Requires="p14">
      <p:transition spd="slow" p14:dur="2000" advTm="65205"/>
    </mc:Choice>
    <mc:Fallback>
      <p:transition spd="slow" advTm="6520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840" dirty="0" err="1"/>
              <a:t>BatchER</a:t>
            </a:r>
            <a:r>
              <a:rPr lang="en-US" altLang="zh-CN" sz="3840" dirty="0"/>
              <a:t>:</a:t>
            </a:r>
            <a:r>
              <a:rPr lang="zh-CN" altLang="en-US" sz="3840" dirty="0"/>
              <a:t> </a:t>
            </a:r>
            <a:r>
              <a:rPr lang="en-US" altLang="zh-CN" sz="3840" dirty="0"/>
              <a:t>A Batch Prompting Framework for ER </a:t>
            </a:r>
            <a:endParaRPr lang="en-US" sz="3840"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9" name="Rectangle 13"/>
          <p:cNvSpPr/>
          <p:nvPr/>
        </p:nvSpPr>
        <p:spPr>
          <a:xfrm>
            <a:off x="8483525" y="1660087"/>
            <a:ext cx="3635289" cy="424732"/>
          </a:xfrm>
          <a:prstGeom prst="rect">
            <a:avLst/>
          </a:prstGeom>
        </p:spPr>
        <p:txBody>
          <a:bodyPr wrap="square">
            <a:spAutoFit/>
          </a:bodyPr>
          <a:lstStyle/>
          <a:p>
            <a:pPr algn="ctr"/>
            <a:r>
              <a:rPr lang="en-US" altLang="zh-CN" sz="2160" b="1" i="1" dirty="0"/>
              <a:t>Prompt Structure of </a:t>
            </a:r>
            <a:r>
              <a:rPr lang="en-US" altLang="zh-CN" sz="2160" b="1" i="1" dirty="0" err="1"/>
              <a:t>BatchER</a:t>
            </a:r>
            <a:endParaRPr lang="en-US" altLang="zh-CN" sz="2160" b="1" i="1" dirty="0"/>
          </a:p>
        </p:txBody>
      </p:sp>
      <p:sp>
        <p:nvSpPr>
          <p:cNvPr id="10" name="Rectangle 13"/>
          <p:cNvSpPr/>
          <p:nvPr/>
        </p:nvSpPr>
        <p:spPr>
          <a:xfrm>
            <a:off x="6768073" y="1660087"/>
            <a:ext cx="1780520" cy="757130"/>
          </a:xfrm>
          <a:prstGeom prst="rect">
            <a:avLst/>
          </a:prstGeom>
        </p:spPr>
        <p:txBody>
          <a:bodyPr wrap="square">
            <a:spAutoFit/>
          </a:bodyPr>
          <a:lstStyle/>
          <a:p>
            <a:pPr algn="ctr"/>
            <a:r>
              <a:rPr lang="en-US" altLang="zh-CN" sz="2160" b="1" i="1" dirty="0"/>
              <a:t>Two Modules in </a:t>
            </a:r>
            <a:r>
              <a:rPr lang="en-US" altLang="zh-CN" sz="2160" b="1" i="1" dirty="0" err="1"/>
              <a:t>BatchER</a:t>
            </a:r>
            <a:endParaRPr lang="en-US" altLang="zh-CN" sz="2160" b="1" i="1" dirty="0"/>
          </a:p>
        </p:txBody>
      </p:sp>
      <p:sp>
        <p:nvSpPr>
          <p:cNvPr id="11" name="Content Placeholder 2"/>
          <p:cNvSpPr txBox="1"/>
          <p:nvPr/>
        </p:nvSpPr>
        <p:spPr>
          <a:xfrm>
            <a:off x="311574" y="1456890"/>
            <a:ext cx="6644638" cy="1969126"/>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Features of </a:t>
            </a:r>
            <a:r>
              <a:rPr lang="en-US" altLang="zh-CN" sz="2400" dirty="0" err="1"/>
              <a:t>BatchER</a:t>
            </a:r>
            <a:endParaRPr lang="en-US" altLang="zh-CN" sz="2400" dirty="0"/>
          </a:p>
          <a:p>
            <a:pPr lvl="1">
              <a:buFont typeface="Arial" panose="020B0604020202020204" pitchFamily="34" charset="0"/>
              <a:buChar char="•"/>
            </a:pPr>
            <a:r>
              <a:rPr lang="en-US" altLang="zh-CN" sz="2000" dirty="0"/>
              <a:t>Supporting </a:t>
            </a:r>
            <a:r>
              <a:rPr lang="en-US" altLang="zh-CN" sz="2000" dirty="0">
                <a:solidFill>
                  <a:srgbClr val="FF0000"/>
                </a:solidFill>
              </a:rPr>
              <a:t>batch prompting </a:t>
            </a:r>
            <a:r>
              <a:rPr lang="en-US" altLang="zh-CN" sz="2000" dirty="0"/>
              <a:t>techniques</a:t>
            </a:r>
            <a:endParaRPr lang="en-US" sz="2000" b="1" dirty="0"/>
          </a:p>
          <a:p>
            <a:pPr lvl="1">
              <a:buFont typeface="Arial" panose="020B0604020202020204" pitchFamily="34" charset="0"/>
              <a:buChar char="•"/>
            </a:pPr>
            <a:r>
              <a:rPr lang="en-US" altLang="zh-CN" sz="2000" dirty="0">
                <a:solidFill>
                  <a:srgbClr val="FF0000"/>
                </a:solidFill>
              </a:rPr>
              <a:t>Automatically Selecting beneficial demonstrations</a:t>
            </a:r>
            <a:endParaRPr lang="en-US" sz="2000" dirty="0">
              <a:solidFill>
                <a:srgbClr val="FF0000"/>
              </a:solidFill>
            </a:endParaRPr>
          </a:p>
          <a:p>
            <a:pPr lvl="1">
              <a:buFont typeface="Arial" panose="020B0604020202020204" pitchFamily="34" charset="0"/>
              <a:buChar char="•"/>
            </a:pPr>
            <a:r>
              <a:rPr lang="en-US" altLang="zh-CN" sz="2000" dirty="0">
                <a:solidFill>
                  <a:srgbClr val="FF0000"/>
                </a:solidFill>
              </a:rPr>
              <a:t>Batching questions </a:t>
            </a:r>
            <a:r>
              <a:rPr lang="en-US" altLang="zh-CN" sz="2000" dirty="0"/>
              <a:t>together to improve predicting accuracy of LLMs</a:t>
            </a:r>
            <a:endParaRPr lang="en-US" sz="2000" dirty="0"/>
          </a:p>
        </p:txBody>
      </p:sp>
      <p:sp>
        <p:nvSpPr>
          <p:cNvPr id="12" name="Content Placeholder 2"/>
          <p:cNvSpPr txBox="1"/>
          <p:nvPr/>
        </p:nvSpPr>
        <p:spPr>
          <a:xfrm>
            <a:off x="311574" y="3578988"/>
            <a:ext cx="6644638" cy="1655356"/>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Advantages</a:t>
            </a:r>
            <a:endParaRPr lang="en-US" altLang="zh-CN" sz="2400" dirty="0"/>
          </a:p>
          <a:p>
            <a:pPr lvl="1">
              <a:buFont typeface="Arial" panose="020B0604020202020204" pitchFamily="34" charset="0"/>
              <a:buChar char="•"/>
            </a:pPr>
            <a:r>
              <a:rPr lang="en-US" altLang="zh-CN" sz="2000" dirty="0"/>
              <a:t>Cost-effectiveness</a:t>
            </a:r>
            <a:endParaRPr lang="en-US" sz="2000" b="1" dirty="0"/>
          </a:p>
          <a:p>
            <a:pPr lvl="1">
              <a:buFont typeface="Arial" panose="020B0604020202020204" pitchFamily="34" charset="0"/>
              <a:buChar char="•"/>
            </a:pPr>
            <a:r>
              <a:rPr lang="en-US" altLang="zh-CN" sz="2000" dirty="0"/>
              <a:t>Comparable performance</a:t>
            </a:r>
            <a:endParaRPr lang="en-US" sz="2000" dirty="0"/>
          </a:p>
          <a:p>
            <a:pPr lvl="1">
              <a:buFont typeface="Arial" panose="020B0604020202020204" pitchFamily="34" charset="0"/>
              <a:buChar char="•"/>
            </a:pPr>
            <a:r>
              <a:rPr lang="en-US" altLang="zh-CN" sz="2000" dirty="0"/>
              <a:t>No need for expert effort to design prompt</a:t>
            </a:r>
            <a:endParaRPr lang="en-US" altLang="zh-CN" sz="2000" dirty="0"/>
          </a:p>
        </p:txBody>
      </p:sp>
      <p:sp>
        <p:nvSpPr>
          <p:cNvPr id="13" name="Content Placeholder 2"/>
          <p:cNvSpPr txBox="1"/>
          <p:nvPr/>
        </p:nvSpPr>
        <p:spPr>
          <a:xfrm>
            <a:off x="311574" y="5455363"/>
            <a:ext cx="9618136" cy="1969126"/>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Building such a Framework is hard</a:t>
            </a:r>
            <a:endParaRPr lang="en-US" altLang="zh-CN" sz="2400" dirty="0"/>
          </a:p>
          <a:p>
            <a:pPr lvl="1">
              <a:buFont typeface="Arial" panose="020B0604020202020204" pitchFamily="34" charset="0"/>
              <a:buChar char="•"/>
            </a:pPr>
            <a:r>
              <a:rPr lang="en-US" altLang="zh-CN" sz="2000" dirty="0"/>
              <a:t>Hard to design an effective demonstration selection strategy</a:t>
            </a:r>
            <a:endParaRPr lang="en-US" sz="2000" dirty="0"/>
          </a:p>
          <a:p>
            <a:pPr lvl="1">
              <a:buFont typeface="Arial" panose="020B0604020202020204" pitchFamily="34" charset="0"/>
              <a:buChar char="•"/>
            </a:pPr>
            <a:r>
              <a:rPr lang="en-US" altLang="zh-CN" sz="2000" dirty="0"/>
              <a:t>Hard to ensure the predicting performance of batched questions</a:t>
            </a:r>
            <a:endParaRPr lang="en-US" sz="2000" dirty="0"/>
          </a:p>
        </p:txBody>
      </p:sp>
      <p:grpSp>
        <p:nvGrpSpPr>
          <p:cNvPr id="5" name="组合 4"/>
          <p:cNvGrpSpPr/>
          <p:nvPr/>
        </p:nvGrpSpPr>
        <p:grpSpPr>
          <a:xfrm>
            <a:off x="6829609" y="2169428"/>
            <a:ext cx="5231105" cy="3612294"/>
            <a:chOff x="6829609" y="2101698"/>
            <a:chExt cx="5231105" cy="3612294"/>
          </a:xfrm>
        </p:grpSpPr>
        <p:pic>
          <p:nvPicPr>
            <p:cNvPr id="8" name="图片 7"/>
            <p:cNvPicPr>
              <a:picLocks noChangeAspect="1"/>
            </p:cNvPicPr>
            <p:nvPr/>
          </p:nvPicPr>
          <p:blipFill>
            <a:blip r:embed="rId1"/>
            <a:stretch>
              <a:fillRect/>
            </a:stretch>
          </p:blipFill>
          <p:spPr>
            <a:xfrm>
              <a:off x="8737600" y="2101698"/>
              <a:ext cx="3271749" cy="2911627"/>
            </a:xfrm>
            <a:prstGeom prst="rect">
              <a:avLst/>
            </a:prstGeom>
          </p:spPr>
        </p:pic>
        <p:pic>
          <p:nvPicPr>
            <p:cNvPr id="15" name="图片 14"/>
            <p:cNvPicPr>
              <a:picLocks noChangeAspect="1"/>
            </p:cNvPicPr>
            <p:nvPr/>
          </p:nvPicPr>
          <p:blipFill>
            <a:blip r:embed="rId2"/>
            <a:stretch>
              <a:fillRect/>
            </a:stretch>
          </p:blipFill>
          <p:spPr>
            <a:xfrm>
              <a:off x="8785013" y="5139547"/>
              <a:ext cx="3275701" cy="574445"/>
            </a:xfrm>
            <a:prstGeom prst="rect">
              <a:avLst/>
            </a:prstGeom>
          </p:spPr>
        </p:pic>
        <p:pic>
          <p:nvPicPr>
            <p:cNvPr id="21" name="图片 20"/>
            <p:cNvPicPr>
              <a:picLocks noChangeAspect="1"/>
            </p:cNvPicPr>
            <p:nvPr/>
          </p:nvPicPr>
          <p:blipFill>
            <a:blip r:embed="rId3"/>
            <a:stretch>
              <a:fillRect/>
            </a:stretch>
          </p:blipFill>
          <p:spPr>
            <a:xfrm>
              <a:off x="6829609" y="2719853"/>
              <a:ext cx="1657448" cy="768920"/>
            </a:xfrm>
            <a:prstGeom prst="rect">
              <a:avLst/>
            </a:prstGeom>
          </p:spPr>
        </p:pic>
        <p:pic>
          <p:nvPicPr>
            <p:cNvPr id="23" name="图片 22"/>
            <p:cNvPicPr>
              <a:picLocks noChangeAspect="1"/>
            </p:cNvPicPr>
            <p:nvPr/>
          </p:nvPicPr>
          <p:blipFill>
            <a:blip r:embed="rId4"/>
            <a:stretch>
              <a:fillRect/>
            </a:stretch>
          </p:blipFill>
          <p:spPr>
            <a:xfrm>
              <a:off x="6829609" y="3955848"/>
              <a:ext cx="1657448" cy="734746"/>
            </a:xfrm>
            <a:prstGeom prst="rect">
              <a:avLst/>
            </a:prstGeom>
          </p:spPr>
        </p:pic>
        <p:sp>
          <p:nvSpPr>
            <p:cNvPr id="3" name="箭头: 右 2"/>
            <p:cNvSpPr/>
            <p:nvPr/>
          </p:nvSpPr>
          <p:spPr>
            <a:xfrm>
              <a:off x="8487057" y="2938476"/>
              <a:ext cx="426650" cy="258220"/>
            </a:xfrm>
            <a:prstGeom prst="rightArrow">
              <a:avLst/>
            </a:prstGeom>
            <a:solidFill>
              <a:schemeClr val="accent1">
                <a:lumMod val="60000"/>
                <a:lumOff val="4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箭头: 右 13"/>
            <p:cNvSpPr/>
            <p:nvPr/>
          </p:nvSpPr>
          <p:spPr>
            <a:xfrm>
              <a:off x="8487057" y="4178315"/>
              <a:ext cx="426650" cy="258220"/>
            </a:xfrm>
            <a:prstGeom prst="rightArrow">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spd="slow" p14:dur="2000" advTm="64384"/>
    </mc:Choice>
    <mc:Fallback>
      <p:transition spd="slow" advTm="6438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zh-CN" sz="3840" dirty="0"/>
              <a:t>A General Framework of</a:t>
            </a:r>
            <a:r>
              <a:rPr lang="zh-CN" altLang="en-US" sz="3840" dirty="0"/>
              <a:t> </a:t>
            </a:r>
            <a:r>
              <a:rPr lang="en-US" altLang="zh-CN" sz="3840" dirty="0" err="1"/>
              <a:t>BatchER</a:t>
            </a:r>
            <a:endParaRPr lang="en-US" sz="3840" dirty="0"/>
          </a:p>
        </p:txBody>
      </p:sp>
      <p:pic>
        <p:nvPicPr>
          <p:cNvPr id="5" name="图片 4"/>
          <p:cNvPicPr>
            <a:picLocks noChangeAspect="1"/>
          </p:cNvPicPr>
          <p:nvPr/>
        </p:nvPicPr>
        <p:blipFill>
          <a:blip r:embed="rId1"/>
          <a:stretch>
            <a:fillRect/>
          </a:stretch>
        </p:blipFill>
        <p:spPr>
          <a:xfrm>
            <a:off x="304164" y="1505161"/>
            <a:ext cx="5332297" cy="2856866"/>
          </a:xfrm>
          <a:prstGeom prst="rect">
            <a:avLst/>
          </a:prstGeom>
        </p:spPr>
      </p:pic>
      <p:pic>
        <p:nvPicPr>
          <p:cNvPr id="7" name="图片 6"/>
          <p:cNvPicPr>
            <a:picLocks noChangeAspect="1"/>
          </p:cNvPicPr>
          <p:nvPr/>
        </p:nvPicPr>
        <p:blipFill>
          <a:blip r:embed="rId2"/>
          <a:stretch>
            <a:fillRect/>
          </a:stretch>
        </p:blipFill>
        <p:spPr>
          <a:xfrm>
            <a:off x="6258559" y="1681268"/>
            <a:ext cx="5535071" cy="2497879"/>
          </a:xfrm>
          <a:prstGeom prst="rect">
            <a:avLst/>
          </a:prstGeom>
        </p:spPr>
      </p:pic>
      <p:sp>
        <p:nvSpPr>
          <p:cNvPr id="9" name="Content Placeholder 2"/>
          <p:cNvSpPr txBox="1"/>
          <p:nvPr/>
        </p:nvSpPr>
        <p:spPr>
          <a:xfrm>
            <a:off x="87912" y="4653280"/>
            <a:ext cx="12557902" cy="2265680"/>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b="1" dirty="0"/>
              <a:t>Question Batching</a:t>
            </a:r>
            <a:r>
              <a:rPr lang="en-US" altLang="zh-CN" sz="2400" dirty="0"/>
              <a:t> (1) generates feature vectors then (2) batches with different strategies</a:t>
            </a:r>
            <a:endParaRPr lang="en-US" altLang="zh-CN" sz="2400" dirty="0"/>
          </a:p>
          <a:p>
            <a:pPr>
              <a:buFont typeface="Wingdings" panose="05000000000000000000" pitchFamily="2" charset="2"/>
              <a:buChar char="Ø"/>
            </a:pPr>
            <a:r>
              <a:rPr lang="en-US" altLang="zh-CN" sz="2400" b="1" dirty="0"/>
              <a:t>Demonstration Selection</a:t>
            </a:r>
            <a:r>
              <a:rPr lang="en-US" altLang="zh-CN" sz="2400" dirty="0"/>
              <a:t> (1)</a:t>
            </a:r>
            <a:r>
              <a:rPr lang="zh-CN" altLang="en-US" sz="2400" dirty="0"/>
              <a:t> </a:t>
            </a:r>
            <a:r>
              <a:rPr lang="en-US" altLang="zh-CN" sz="2400" dirty="0"/>
              <a:t>selects relevant demos from an unlabeled demo pool and (2)  manually labels them</a:t>
            </a:r>
            <a:endParaRPr lang="en-US" altLang="zh-CN" sz="2400" dirty="0"/>
          </a:p>
          <a:p>
            <a:pPr marL="0" indent="0">
              <a:buNone/>
            </a:pPr>
            <a:endParaRPr lang="en-US" altLang="zh-CN" sz="2400" dirty="0"/>
          </a:p>
          <a:p>
            <a:pPr>
              <a:buFont typeface="Wingdings" panose="05000000000000000000" pitchFamily="2" charset="2"/>
              <a:buChar char="Ø"/>
            </a:pPr>
            <a:r>
              <a:rPr lang="en-US" altLang="zh-CN" sz="2400" dirty="0"/>
              <a:t>Design a method space covering all combination of methods in these two modules to explore</a:t>
            </a:r>
            <a:endParaRPr lang="en-US" altLang="zh-CN" sz="2400" dirty="0"/>
          </a:p>
        </p:txBody>
      </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64384"/>
    </mc:Choice>
    <mc:Fallback>
      <p:transition spd="slow" advTm="64384"/>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Question Batching</a:t>
            </a:r>
            <a:endParaRPr lang="en-US" dirty="0"/>
          </a:p>
        </p:txBody>
      </p:sp>
      <p:sp>
        <p:nvSpPr>
          <p:cNvPr id="3" name="Content Placeholder 2"/>
          <p:cNvSpPr>
            <a:spLocks noGrp="1"/>
          </p:cNvSpPr>
          <p:nvPr>
            <p:ph idx="1"/>
          </p:nvPr>
        </p:nvSpPr>
        <p:spPr>
          <a:xfrm>
            <a:off x="139148" y="4332530"/>
            <a:ext cx="11991892" cy="2497878"/>
          </a:xfrm>
        </p:spPr>
        <p:txBody>
          <a:bodyPr>
            <a:noAutofit/>
          </a:bodyPr>
          <a:lstStyle/>
          <a:p>
            <a:pPr>
              <a:buFont typeface="Wingdings" panose="05000000000000000000" pitchFamily="2" charset="2"/>
              <a:buChar char="Ø"/>
            </a:pPr>
            <a:r>
              <a:rPr lang="en-US" altLang="zh-CN" sz="2400" b="1" dirty="0"/>
              <a:t>Feature Extractor</a:t>
            </a:r>
            <a:r>
              <a:rPr lang="en-US" sz="2400" b="1" dirty="0"/>
              <a:t> </a:t>
            </a:r>
            <a:r>
              <a:rPr lang="en-US" sz="2400" dirty="0"/>
              <a:t>converts </a:t>
            </a:r>
            <a:r>
              <a:rPr lang="en-US" altLang="zh-CN" sz="2400" dirty="0"/>
              <a:t>serialized entity pairs into </a:t>
            </a:r>
            <a:r>
              <a:rPr lang="en-US" altLang="zh-CN" sz="2400" dirty="0">
                <a:solidFill>
                  <a:srgbClr val="FF0000"/>
                </a:solidFill>
              </a:rPr>
              <a:t>feature vectors.</a:t>
            </a:r>
            <a:r>
              <a:rPr lang="en-US" altLang="zh-CN" sz="2400" dirty="0"/>
              <a:t> i.e., </a:t>
            </a:r>
            <a:r>
              <a:rPr lang="en-US" altLang="zh-CN" sz="2400" u="sng" dirty="0"/>
              <a:t>structural</a:t>
            </a:r>
            <a:r>
              <a:rPr lang="en-US" altLang="zh-CN" sz="2400" dirty="0"/>
              <a:t>, </a:t>
            </a:r>
            <a:r>
              <a:rPr lang="en-US" altLang="zh-CN" sz="2400" u="sng" dirty="0"/>
              <a:t>semantic-based</a:t>
            </a:r>
            <a:r>
              <a:rPr lang="en-US" altLang="zh-CN" sz="2400" dirty="0"/>
              <a:t> feature extractor</a:t>
            </a:r>
            <a:endParaRPr lang="en-US" altLang="zh-CN" sz="2400" dirty="0"/>
          </a:p>
          <a:p>
            <a:pPr>
              <a:buFont typeface="Wingdings" panose="05000000000000000000" pitchFamily="2" charset="2"/>
              <a:buChar char="Ø"/>
            </a:pPr>
            <a:r>
              <a:rPr lang="en-US" altLang="zh-CN" sz="2400" b="1" dirty="0"/>
              <a:t>An unsupervised clustering algorithm </a:t>
            </a:r>
            <a:r>
              <a:rPr lang="en-US" altLang="zh-CN" sz="2400" dirty="0">
                <a:solidFill>
                  <a:srgbClr val="FF0000"/>
                </a:solidFill>
              </a:rPr>
              <a:t>generates</a:t>
            </a:r>
            <a:r>
              <a:rPr lang="en-US" altLang="zh-CN" sz="2400" dirty="0"/>
              <a:t> similar </a:t>
            </a:r>
            <a:r>
              <a:rPr lang="en-US" altLang="zh-CN" sz="2400" dirty="0">
                <a:solidFill>
                  <a:srgbClr val="FF0000"/>
                </a:solidFill>
              </a:rPr>
              <a:t>clusters</a:t>
            </a:r>
            <a:r>
              <a:rPr lang="en-US" altLang="zh-CN" sz="2400" dirty="0"/>
              <a:t> for questions based on feature extractors. i.e., K-means, </a:t>
            </a:r>
            <a:r>
              <a:rPr lang="en-US" altLang="zh-CN" sz="2400" dirty="0" err="1"/>
              <a:t>DBScan</a:t>
            </a:r>
            <a:endParaRPr lang="en-US" altLang="zh-CN" sz="2400" b="1" dirty="0">
              <a:solidFill>
                <a:srgbClr val="C00000"/>
              </a:solidFill>
            </a:endParaRPr>
          </a:p>
          <a:p>
            <a:pPr>
              <a:buFont typeface="Wingdings" panose="05000000000000000000" pitchFamily="2" charset="2"/>
              <a:buChar char="Ø"/>
            </a:pPr>
            <a:r>
              <a:rPr lang="en-US" altLang="zh-CN" sz="2400" b="1" dirty="0"/>
              <a:t>Different batching strategies</a:t>
            </a:r>
            <a:r>
              <a:rPr lang="zh-CN" altLang="en-US" sz="2400" dirty="0"/>
              <a:t> </a:t>
            </a:r>
            <a:r>
              <a:rPr lang="en-US" sz="2400" dirty="0">
                <a:solidFill>
                  <a:srgbClr val="FF0000"/>
                </a:solidFill>
              </a:rPr>
              <a:t>generate</a:t>
            </a:r>
            <a:r>
              <a:rPr lang="en-US" sz="2400" dirty="0"/>
              <a:t> </a:t>
            </a:r>
            <a:r>
              <a:rPr lang="en-US" sz="2400" dirty="0">
                <a:solidFill>
                  <a:srgbClr val="FF0000"/>
                </a:solidFill>
              </a:rPr>
              <a:t>question batches</a:t>
            </a:r>
            <a:r>
              <a:rPr lang="en-US" sz="2400" dirty="0"/>
              <a:t> based on the clustering results. i.e., random, similarity-based, diversity-based</a:t>
            </a:r>
            <a:endParaRPr lang="en-US" sz="2400"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pic>
        <p:nvPicPr>
          <p:cNvPr id="8" name="图片 7"/>
          <p:cNvPicPr>
            <a:picLocks noChangeAspect="1"/>
          </p:cNvPicPr>
          <p:nvPr/>
        </p:nvPicPr>
        <p:blipFill>
          <a:blip r:embed="rId1"/>
          <a:stretch>
            <a:fillRect/>
          </a:stretch>
        </p:blipFill>
        <p:spPr>
          <a:xfrm>
            <a:off x="487831" y="1681268"/>
            <a:ext cx="5289822" cy="2651262"/>
          </a:xfrm>
          <a:prstGeom prst="rect">
            <a:avLst/>
          </a:prstGeom>
        </p:spPr>
      </p:pic>
      <p:grpSp>
        <p:nvGrpSpPr>
          <p:cNvPr id="7" name="组合 6"/>
          <p:cNvGrpSpPr/>
          <p:nvPr/>
        </p:nvGrpSpPr>
        <p:grpSpPr>
          <a:xfrm>
            <a:off x="6258559" y="1681268"/>
            <a:ext cx="5535071" cy="2497879"/>
            <a:chOff x="6258559" y="1681268"/>
            <a:chExt cx="5535071" cy="2497879"/>
          </a:xfrm>
        </p:grpSpPr>
        <p:pic>
          <p:nvPicPr>
            <p:cNvPr id="6" name="图片 5"/>
            <p:cNvPicPr>
              <a:picLocks noChangeAspect="1"/>
            </p:cNvPicPr>
            <p:nvPr/>
          </p:nvPicPr>
          <p:blipFill>
            <a:blip r:embed="rId2"/>
            <a:stretch>
              <a:fillRect/>
            </a:stretch>
          </p:blipFill>
          <p:spPr>
            <a:xfrm>
              <a:off x="6258559" y="1681268"/>
              <a:ext cx="5535071" cy="2497879"/>
            </a:xfrm>
            <a:prstGeom prst="rect">
              <a:avLst/>
            </a:prstGeom>
          </p:spPr>
        </p:pic>
        <p:sp>
          <p:nvSpPr>
            <p:cNvPr id="5" name="矩形 4"/>
            <p:cNvSpPr/>
            <p:nvPr/>
          </p:nvSpPr>
          <p:spPr>
            <a:xfrm>
              <a:off x="8507307" y="2309707"/>
              <a:ext cx="3286323" cy="88037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91512"/>
    </mc:Choice>
    <mc:Fallback>
      <p:transition spd="slow" advTm="91512"/>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Demonstration Selection</a:t>
            </a:r>
            <a:endParaRPr lang="en-US" dirty="0"/>
          </a:p>
        </p:txBody>
      </p:sp>
      <p:sp>
        <p:nvSpPr>
          <p:cNvPr id="3" name="Content Placeholder 2"/>
          <p:cNvSpPr>
            <a:spLocks noGrp="1"/>
          </p:cNvSpPr>
          <p:nvPr>
            <p:ph idx="1"/>
          </p:nvPr>
        </p:nvSpPr>
        <p:spPr>
          <a:xfrm>
            <a:off x="139148" y="4043824"/>
            <a:ext cx="11991892" cy="2677653"/>
          </a:xfrm>
        </p:spPr>
        <p:txBody>
          <a:bodyPr>
            <a:normAutofit/>
          </a:bodyPr>
          <a:lstStyle/>
          <a:p>
            <a:pPr>
              <a:buFont typeface="Wingdings" panose="05000000000000000000" pitchFamily="2" charset="2"/>
              <a:buChar char="Ø"/>
            </a:pPr>
            <a:r>
              <a:rPr lang="en-US" altLang="zh-CN" sz="2400" dirty="0"/>
              <a:t>(1) First using </a:t>
            </a:r>
            <a:r>
              <a:rPr lang="en-US" altLang="zh-CN" sz="2400" b="1" dirty="0"/>
              <a:t>different strategies</a:t>
            </a:r>
            <a:r>
              <a:rPr lang="en-US" altLang="zh-CN" sz="2400" dirty="0"/>
              <a:t> to select demos for each batch from an </a:t>
            </a:r>
            <a:r>
              <a:rPr lang="en-US" altLang="zh-CN" sz="2400" dirty="0">
                <a:solidFill>
                  <a:srgbClr val="FF0000"/>
                </a:solidFill>
              </a:rPr>
              <a:t>unlabeled demo pool </a:t>
            </a:r>
            <a:r>
              <a:rPr lang="en-US" altLang="zh-CN" sz="2400" dirty="0"/>
              <a:t>(2) then manually labeling them</a:t>
            </a:r>
            <a:endParaRPr lang="en-US" altLang="zh-CN" sz="2400" dirty="0"/>
          </a:p>
          <a:p>
            <a:pPr lvl="1">
              <a:buFont typeface="Arial" panose="020B0604020202020204" pitchFamily="34" charset="0"/>
              <a:buChar char="•"/>
            </a:pPr>
            <a:r>
              <a:rPr lang="en-US" altLang="zh-CN" sz="2000" b="1" dirty="0"/>
              <a:t>Fixed</a:t>
            </a:r>
            <a:r>
              <a:rPr lang="en-US" altLang="zh-CN" sz="2000" dirty="0"/>
              <a:t> strategy selects </a:t>
            </a:r>
            <a:r>
              <a:rPr lang="en-US" altLang="zh-CN" sz="2000" dirty="0">
                <a:solidFill>
                  <a:srgbClr val="FF0000"/>
                </a:solidFill>
              </a:rPr>
              <a:t>fixed</a:t>
            </a:r>
            <a:r>
              <a:rPr lang="en-US" altLang="zh-CN" sz="2000" dirty="0"/>
              <a:t> demos and allocates them to </a:t>
            </a:r>
            <a:r>
              <a:rPr lang="en-US" altLang="zh-CN" sz="2000" dirty="0">
                <a:solidFill>
                  <a:srgbClr val="FF0000"/>
                </a:solidFill>
              </a:rPr>
              <a:t>all batches</a:t>
            </a:r>
            <a:endParaRPr lang="en-US" altLang="zh-CN" sz="2000" dirty="0"/>
          </a:p>
          <a:p>
            <a:pPr lvl="1">
              <a:buFont typeface="Arial" panose="020B0604020202020204" pitchFamily="34" charset="0"/>
              <a:buChar char="•"/>
            </a:pPr>
            <a:r>
              <a:rPr lang="en-US" altLang="zh-CN" sz="2000" b="1" dirty="0" err="1"/>
              <a:t>kNN</a:t>
            </a:r>
            <a:r>
              <a:rPr lang="en-US" altLang="zh-CN" sz="2000" b="1" dirty="0"/>
              <a:t>-question</a:t>
            </a:r>
            <a:r>
              <a:rPr lang="en-US" altLang="zh-CN" sz="2000" dirty="0"/>
              <a:t> selects the top-k nearest demos </a:t>
            </a:r>
            <a:r>
              <a:rPr lang="en-US" altLang="zh-CN" sz="2000" dirty="0">
                <a:solidFill>
                  <a:srgbClr val="FF0000"/>
                </a:solidFill>
              </a:rPr>
              <a:t>for each question </a:t>
            </a:r>
            <a:r>
              <a:rPr lang="en-US" altLang="zh-CN" sz="2000" dirty="0"/>
              <a:t>in the batch</a:t>
            </a:r>
            <a:endParaRPr lang="en-US" altLang="zh-CN" sz="2000" dirty="0"/>
          </a:p>
          <a:p>
            <a:pPr lvl="1">
              <a:buFont typeface="Arial" panose="020B0604020202020204" pitchFamily="34" charset="0"/>
              <a:buChar char="•"/>
            </a:pPr>
            <a:r>
              <a:rPr lang="en-US" altLang="zh-CN" sz="2000" b="1" dirty="0" err="1"/>
              <a:t>kNN</a:t>
            </a:r>
            <a:r>
              <a:rPr lang="en-US" altLang="zh-CN" sz="2000" b="1" dirty="0"/>
              <a:t>-batch</a:t>
            </a:r>
            <a:r>
              <a:rPr lang="en-US" altLang="zh-CN" sz="2000" dirty="0"/>
              <a:t> first defines the distance between batches and demos, then selects the top-k nearest demos </a:t>
            </a:r>
            <a:r>
              <a:rPr lang="en-US" altLang="zh-CN" sz="2000" dirty="0">
                <a:solidFill>
                  <a:srgbClr val="FF0000"/>
                </a:solidFill>
              </a:rPr>
              <a:t>for each batch</a:t>
            </a:r>
            <a:endParaRPr lang="en-US" altLang="zh-CN" sz="2000" dirty="0">
              <a:solidFill>
                <a:srgbClr val="FF0000"/>
              </a:solidFill>
            </a:endParaRPr>
          </a:p>
          <a:p>
            <a:pPr lvl="1">
              <a:buFont typeface="Arial" panose="020B0604020202020204" pitchFamily="34" charset="0"/>
              <a:buChar char="•"/>
            </a:pPr>
            <a:r>
              <a:rPr lang="en-US" altLang="zh-CN" sz="2000" b="1" dirty="0"/>
              <a:t>Covering</a:t>
            </a:r>
            <a:r>
              <a:rPr lang="en-US" altLang="zh-CN" sz="2000" dirty="0"/>
              <a:t> </a:t>
            </a:r>
            <a:r>
              <a:rPr lang="en-US" altLang="zh-CN" sz="2000" dirty="0">
                <a:solidFill>
                  <a:srgbClr val="FF0000"/>
                </a:solidFill>
              </a:rPr>
              <a:t>uses demos to cover questions </a:t>
            </a:r>
            <a:r>
              <a:rPr lang="en-US" altLang="zh-CN" sz="2000" dirty="0"/>
              <a:t>in the batch instead of selecting demos for questions</a:t>
            </a:r>
            <a:endParaRPr lang="en-US" altLang="zh-CN" sz="2000" dirty="0"/>
          </a:p>
        </p:txBody>
      </p:sp>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grpSp>
        <p:nvGrpSpPr>
          <p:cNvPr id="10" name="组合 9"/>
          <p:cNvGrpSpPr/>
          <p:nvPr/>
        </p:nvGrpSpPr>
        <p:grpSpPr>
          <a:xfrm>
            <a:off x="7247466" y="1624516"/>
            <a:ext cx="4735817" cy="2137190"/>
            <a:chOff x="7247466" y="1624516"/>
            <a:chExt cx="4735817" cy="2137190"/>
          </a:xfrm>
        </p:grpSpPr>
        <p:pic>
          <p:nvPicPr>
            <p:cNvPr id="6" name="图片 5"/>
            <p:cNvPicPr>
              <a:picLocks noChangeAspect="1"/>
            </p:cNvPicPr>
            <p:nvPr/>
          </p:nvPicPr>
          <p:blipFill>
            <a:blip r:embed="rId1"/>
            <a:stretch>
              <a:fillRect/>
            </a:stretch>
          </p:blipFill>
          <p:spPr>
            <a:xfrm>
              <a:off x="7247466" y="1624516"/>
              <a:ext cx="4735817" cy="2137190"/>
            </a:xfrm>
            <a:prstGeom prst="rect">
              <a:avLst/>
            </a:prstGeom>
          </p:spPr>
        </p:pic>
        <p:sp>
          <p:nvSpPr>
            <p:cNvPr id="5" name="矩形 4"/>
            <p:cNvSpPr/>
            <p:nvPr/>
          </p:nvSpPr>
          <p:spPr>
            <a:xfrm>
              <a:off x="9198186" y="2826347"/>
              <a:ext cx="2785097" cy="891119"/>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2"/>
          <a:stretch>
            <a:fillRect/>
          </a:stretch>
        </p:blipFill>
        <p:spPr>
          <a:xfrm>
            <a:off x="209139" y="1543264"/>
            <a:ext cx="6902861" cy="2241189"/>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spd="slow" p14:dur="2000" advTm="91512"/>
    </mc:Choice>
    <mc:Fallback>
      <p:transition spd="slow" advTm="91512"/>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Covering-based Demonstration Selection</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39148" y="4070773"/>
                <a:ext cx="11991892" cy="2880993"/>
              </a:xfrm>
            </p:spPr>
            <p:txBody>
              <a:bodyPr>
                <a:normAutofit/>
              </a:bodyPr>
              <a:lstStyle/>
              <a:p>
                <a:pPr>
                  <a:buFont typeface="Wingdings" panose="05000000000000000000" pitchFamily="2" charset="2"/>
                  <a:buChar char="Ø"/>
                </a:pPr>
                <a:r>
                  <a:rPr lang="en-US" altLang="zh-CN" sz="2400" dirty="0"/>
                  <a:t>A demo </a:t>
                </a:r>
                <a:r>
                  <a:rPr lang="en-US" altLang="zh-CN" sz="2400" b="1" dirty="0">
                    <a:solidFill>
                      <a:srgbClr val="FF0000"/>
                    </a:solidFill>
                  </a:rPr>
                  <a:t>covers</a:t>
                </a:r>
                <a:r>
                  <a:rPr lang="en-US" altLang="zh-CN" sz="2400" dirty="0"/>
                  <a:t> a question means that the distance between them is less than </a:t>
                </a:r>
                <a14:m>
                  <m:oMath xmlns:m="http://schemas.openxmlformats.org/officeDocument/2006/math">
                    <m:r>
                      <a:rPr lang="en-US" altLang="zh-CN" sz="2400" b="0" i="1" smtClean="0">
                        <a:latin typeface="Cambria Math" panose="02040503050406030204" pitchFamily="18" charset="0"/>
                      </a:rPr>
                      <m:t>𝑡</m:t>
                    </m:r>
                  </m:oMath>
                </a14:m>
                <a:endParaRPr lang="en-US" altLang="zh-CN" sz="2400" dirty="0"/>
              </a:p>
              <a:p>
                <a:pPr>
                  <a:buFont typeface="Wingdings" panose="05000000000000000000" pitchFamily="2" charset="2"/>
                  <a:buChar char="Ø"/>
                </a:pPr>
                <a:r>
                  <a:rPr lang="en-US" altLang="zh-CN" sz="2400" dirty="0"/>
                  <a:t>Two processes</a:t>
                </a:r>
                <a:endParaRPr lang="en-US" altLang="zh-CN" sz="2400" dirty="0"/>
              </a:p>
              <a:p>
                <a:pPr lvl="1">
                  <a:buFont typeface="Arial" panose="020B0604020202020204" pitchFamily="34" charset="0"/>
                  <a:buChar char="•"/>
                </a:pPr>
                <a:r>
                  <a:rPr lang="en-US" altLang="zh-CN" sz="2000" b="1" dirty="0"/>
                  <a:t>Demonstration Set Generation(DSG)</a:t>
                </a:r>
                <a:r>
                  <a:rPr lang="en-US" altLang="zh-CN" sz="2000" dirty="0"/>
                  <a:t> generates a Demo Set to cover all questions to be queried</a:t>
                </a:r>
                <a:endParaRPr lang="en-US" altLang="zh-CN" sz="2000" dirty="0"/>
              </a:p>
              <a:p>
                <a:pPr lvl="1">
                  <a:buFont typeface="Arial" panose="020B0604020202020204" pitchFamily="34" charset="0"/>
                  <a:buChar char="•"/>
                </a:pPr>
                <a:r>
                  <a:rPr lang="en-US" altLang="zh-CN" sz="2000" b="1" dirty="0"/>
                  <a:t>Batch Covering(BC)</a:t>
                </a:r>
                <a:r>
                  <a:rPr lang="en-US" altLang="zh-CN" sz="2000" dirty="0"/>
                  <a:t> then allocates demos for each question batch from the Set</a:t>
                </a:r>
                <a:endParaRPr lang="en-US" altLang="zh-CN" sz="2000" dirty="0"/>
              </a:p>
              <a:p>
                <a:pPr>
                  <a:buFont typeface="Wingdings" panose="05000000000000000000" pitchFamily="2" charset="2"/>
                  <a:buChar char="Ø"/>
                </a:pPr>
                <a:r>
                  <a:rPr lang="en-US" altLang="zh-CN" sz="2400" dirty="0"/>
                  <a:t>Propose a greedy-based algorithm to solve these tow problems</a:t>
                </a:r>
                <a:endParaRPr lang="en-US" altLang="zh-CN" sz="2400" dirty="0"/>
              </a:p>
              <a:p>
                <a:pPr lvl="1">
                  <a:buFont typeface="Wingdings" panose="05000000000000000000" pitchFamily="2" charset="2"/>
                  <a:buChar char="Ø"/>
                </a:pPr>
                <a:r>
                  <a:rPr lang="en-US" altLang="zh-CN" sz="1920" dirty="0"/>
                  <a:t>For </a:t>
                </a:r>
                <a:r>
                  <a:rPr lang="en-US" altLang="zh-CN" sz="1920" b="1" dirty="0"/>
                  <a:t>DSG</a:t>
                </a:r>
                <a:r>
                  <a:rPr lang="en-US" altLang="zh-CN" sz="1920" dirty="0"/>
                  <a:t>, the value function of a demo is defined as the covered question number</a:t>
                </a:r>
                <a:endParaRPr lang="en-US" altLang="zh-CN" sz="1920" dirty="0"/>
              </a:p>
              <a:p>
                <a:pPr lvl="1">
                  <a:buFont typeface="Wingdings" panose="05000000000000000000" pitchFamily="2" charset="2"/>
                  <a:buChar char="Ø"/>
                </a:pPr>
                <a:r>
                  <a:rPr lang="en-US" altLang="zh-CN" sz="1920" dirty="0"/>
                  <a:t>For </a:t>
                </a:r>
                <a:r>
                  <a:rPr lang="en-US" altLang="zh-CN" sz="1920" b="1" dirty="0"/>
                  <a:t>BC</a:t>
                </a:r>
                <a:r>
                  <a:rPr lang="en-US" altLang="zh-CN" sz="1920" dirty="0"/>
                  <a:t>, the value function is the ratio of covered question number and demonstration token number</a:t>
                </a:r>
                <a:endParaRPr lang="en-US" altLang="zh-CN" sz="1920"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139148" y="4070773"/>
                <a:ext cx="11991892" cy="2880993"/>
              </a:xfrm>
              <a:blipFill rotWithShape="1">
                <a:blip r:embed="rId1"/>
                <a:stretch>
                  <a:fillRect l="-1" t="-15" b="1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666ED1DC-EB24-2D46-9C9F-DBDF840474EE}" type="slidenum">
              <a:rPr kumimoji="1" lang="zh-CN" altLang="en-US" smtClean="0"/>
            </a:fld>
            <a:endParaRPr kumimoji="1" lang="zh-CN" altLang="en-US" dirty="0"/>
          </a:p>
        </p:txBody>
      </p:sp>
      <p:pic>
        <p:nvPicPr>
          <p:cNvPr id="7" name="图片 6"/>
          <p:cNvPicPr>
            <a:picLocks noChangeAspect="1"/>
          </p:cNvPicPr>
          <p:nvPr/>
        </p:nvPicPr>
        <p:blipFill>
          <a:blip r:embed="rId2"/>
          <a:stretch>
            <a:fillRect/>
          </a:stretch>
        </p:blipFill>
        <p:spPr>
          <a:xfrm>
            <a:off x="6135094" y="1710401"/>
            <a:ext cx="4844568" cy="2052373"/>
          </a:xfrm>
          <a:prstGeom prst="rect">
            <a:avLst/>
          </a:prstGeom>
        </p:spPr>
      </p:pic>
      <p:pic>
        <p:nvPicPr>
          <p:cNvPr id="9" name="图片 8"/>
          <p:cNvPicPr>
            <a:picLocks noChangeAspect="1"/>
          </p:cNvPicPr>
          <p:nvPr/>
        </p:nvPicPr>
        <p:blipFill>
          <a:blip r:embed="rId3"/>
          <a:stretch>
            <a:fillRect/>
          </a:stretch>
        </p:blipFill>
        <p:spPr>
          <a:xfrm>
            <a:off x="731520" y="1477037"/>
            <a:ext cx="4741333" cy="245864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spd="slow" p14:dur="2000" advTm="91512"/>
    </mc:Choice>
    <mc:Fallback>
      <p:transition spd="slow" advTm="91512"/>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Experiment Setup</a:t>
            </a:r>
            <a:endParaRPr kumimoji="1" lang="zh-CN" altLang="en-US" dirty="0"/>
          </a:p>
        </p:txBody>
      </p:sp>
      <p:sp>
        <p:nvSpPr>
          <p:cNvPr id="4" name="灯片编号占位符 3"/>
          <p:cNvSpPr>
            <a:spLocks noGrp="1"/>
          </p:cNvSpPr>
          <p:nvPr>
            <p:ph type="sldNum" sz="quarter" idx="12"/>
          </p:nvPr>
        </p:nvSpPr>
        <p:spPr/>
        <p:txBody>
          <a:bodyPr/>
          <a:lstStyle/>
          <a:p>
            <a:fld id="{666ED1DC-EB24-2D46-9C9F-DBDF840474EE}" type="slidenum">
              <a:rPr kumimoji="1" lang="zh-CN" altLang="en-US" smtClean="0"/>
            </a:fld>
            <a:endParaRPr kumimoji="1" lang="zh-CN" altLang="en-US"/>
          </a:p>
        </p:txBody>
      </p:sp>
      <p:sp>
        <p:nvSpPr>
          <p:cNvPr id="12" name="Content Placeholder 2"/>
          <p:cNvSpPr txBox="1"/>
          <p:nvPr/>
        </p:nvSpPr>
        <p:spPr>
          <a:xfrm>
            <a:off x="409270" y="1779691"/>
            <a:ext cx="4867158" cy="2219917"/>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We evaluate </a:t>
            </a:r>
            <a:r>
              <a:rPr lang="en-US" altLang="zh-CN" sz="2400" dirty="0" err="1"/>
              <a:t>BatchER</a:t>
            </a:r>
            <a:r>
              <a:rPr lang="en-US" altLang="zh-CN" sz="2400" dirty="0"/>
              <a:t> on 8 widely used datasets</a:t>
            </a:r>
            <a:endParaRPr lang="en-US" altLang="zh-CN" sz="2400" dirty="0"/>
          </a:p>
          <a:p>
            <a:pPr lvl="1">
              <a:buFont typeface="Arial" panose="020B0604020202020204" pitchFamily="34" charset="0"/>
              <a:buChar char="•"/>
            </a:pPr>
            <a:r>
              <a:rPr lang="en-US" altLang="zh-CN" sz="2000" dirty="0"/>
              <a:t>Different domains</a:t>
            </a:r>
            <a:endParaRPr lang="en-US" altLang="zh-CN" sz="2000" dirty="0"/>
          </a:p>
          <a:p>
            <a:pPr lvl="1">
              <a:buFont typeface="Arial" panose="020B0604020202020204" pitchFamily="34" charset="0"/>
              <a:buChar char="•"/>
            </a:pPr>
            <a:r>
              <a:rPr lang="en-US" altLang="zh-CN" sz="2000" dirty="0"/>
              <a:t>Different sizes</a:t>
            </a:r>
            <a:endParaRPr lang="en-US" sz="2000" dirty="0"/>
          </a:p>
        </p:txBody>
      </p:sp>
      <p:grpSp>
        <p:nvGrpSpPr>
          <p:cNvPr id="15" name="组合 14"/>
          <p:cNvGrpSpPr/>
          <p:nvPr/>
        </p:nvGrpSpPr>
        <p:grpSpPr>
          <a:xfrm>
            <a:off x="5743787" y="1997294"/>
            <a:ext cx="6178243" cy="2946400"/>
            <a:chOff x="6569554" y="1754104"/>
            <a:chExt cx="5298290" cy="2460777"/>
          </a:xfrm>
        </p:grpSpPr>
        <p:pic>
          <p:nvPicPr>
            <p:cNvPr id="11" name="图片 10"/>
            <p:cNvPicPr>
              <a:picLocks noChangeAspect="1"/>
            </p:cNvPicPr>
            <p:nvPr/>
          </p:nvPicPr>
          <p:blipFill>
            <a:blip r:embed="rId1"/>
            <a:stretch>
              <a:fillRect/>
            </a:stretch>
          </p:blipFill>
          <p:spPr>
            <a:xfrm>
              <a:off x="6569554" y="1754104"/>
              <a:ext cx="5298290" cy="2458910"/>
            </a:xfrm>
            <a:prstGeom prst="rect">
              <a:avLst/>
            </a:prstGeom>
          </p:spPr>
        </p:pic>
        <p:sp>
          <p:nvSpPr>
            <p:cNvPr id="13" name="矩形 12"/>
            <p:cNvSpPr/>
            <p:nvPr/>
          </p:nvSpPr>
          <p:spPr>
            <a:xfrm>
              <a:off x="8405706" y="2033867"/>
              <a:ext cx="1049867" cy="217914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矩形 13"/>
            <p:cNvSpPr/>
            <p:nvPr/>
          </p:nvSpPr>
          <p:spPr>
            <a:xfrm>
              <a:off x="10068560" y="2035734"/>
              <a:ext cx="816187" cy="2179147"/>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6" name="Content Placeholder 2"/>
          <p:cNvSpPr txBox="1"/>
          <p:nvPr/>
        </p:nvSpPr>
        <p:spPr>
          <a:xfrm>
            <a:off x="409270" y="3720406"/>
            <a:ext cx="5094582" cy="1559363"/>
          </a:xfrm>
          <a:prstGeom prst="rect">
            <a:avLst/>
          </a:prstGeom>
        </p:spPr>
        <p:txBody>
          <a:bodyPr vert="horz" lIns="91440" tIns="45720" rIns="91440" bIns="45720" rtlCol="0">
            <a:normAutofit/>
          </a:bodyPr>
          <a:lstStyle>
            <a:lvl1pPr marL="411480" indent="-411480" algn="l" defTabSz="548640" rtl="0" eaLnBrk="1" latinLnBrk="0" hangingPunct="1">
              <a:spcBef>
                <a:spcPct val="20000"/>
              </a:spcBef>
              <a:buFont typeface="Arial" panose="020B0604020202020204"/>
              <a:buChar char="•"/>
              <a:defRPr sz="3360" kern="1200">
                <a:solidFill>
                  <a:schemeClr val="tx1"/>
                </a:solidFill>
                <a:latin typeface="+mn-lt"/>
                <a:ea typeface="+mn-ea"/>
                <a:cs typeface="+mn-cs"/>
              </a:defRPr>
            </a:lvl1pPr>
            <a:lvl2pPr marL="891540" indent="-342900" algn="l" defTabSz="548640" rtl="0" eaLnBrk="1" latinLnBrk="0" hangingPunct="1">
              <a:spcBef>
                <a:spcPct val="20000"/>
              </a:spcBef>
              <a:buFont typeface="Arial" panose="020B0604020202020204"/>
              <a:buChar char="–"/>
              <a:defRPr sz="2880" kern="1200">
                <a:solidFill>
                  <a:schemeClr val="tx1"/>
                </a:solidFill>
                <a:latin typeface="+mn-lt"/>
                <a:ea typeface="+mn-ea"/>
                <a:cs typeface="+mn-cs"/>
              </a:defRPr>
            </a:lvl2pPr>
            <a:lvl3pPr marL="13716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9202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4pPr>
            <a:lvl5pPr marL="246888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5pPr>
            <a:lvl6pPr marL="301752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6pPr>
            <a:lvl7pPr marL="356616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7pPr>
            <a:lvl8pPr marL="411480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8pPr>
            <a:lvl9pPr marL="4663440" indent="-274320" algn="l" defTabSz="548640" rtl="0" eaLnBrk="1" latinLnBrk="0" hangingPunct="1">
              <a:spcBef>
                <a:spcPct val="20000"/>
              </a:spcBef>
              <a:buFont typeface="Arial" panose="020B0604020202020204"/>
              <a:buChar char="•"/>
              <a:defRPr sz="2400" kern="1200">
                <a:solidFill>
                  <a:schemeClr val="tx1"/>
                </a:solidFill>
                <a:latin typeface="+mn-lt"/>
                <a:ea typeface="+mn-ea"/>
                <a:cs typeface="+mn-cs"/>
              </a:defRPr>
            </a:lvl9pPr>
          </a:lstStyle>
          <a:p>
            <a:pPr>
              <a:buFont typeface="Wingdings" panose="05000000000000000000" pitchFamily="2" charset="2"/>
              <a:buChar char="Ø"/>
            </a:pPr>
            <a:r>
              <a:rPr lang="en-US" altLang="zh-CN" sz="2400" dirty="0"/>
              <a:t>Compare with other methods</a:t>
            </a:r>
            <a:endParaRPr lang="en-US" altLang="zh-CN" sz="2400" dirty="0"/>
          </a:p>
          <a:p>
            <a:pPr lvl="1">
              <a:buFont typeface="Arial" panose="020B0604020202020204" pitchFamily="34" charset="0"/>
              <a:buChar char="•"/>
            </a:pPr>
            <a:r>
              <a:rPr lang="en-US" altLang="zh-CN" sz="2000" dirty="0"/>
              <a:t>LLM-based method: CFM</a:t>
            </a:r>
            <a:r>
              <a:rPr lang="en-US" altLang="zh-CN" sz="2000" baseline="30000" dirty="0"/>
              <a:t>[1]</a:t>
            </a:r>
            <a:endParaRPr lang="en-US" altLang="zh-CN" sz="2000" dirty="0"/>
          </a:p>
          <a:p>
            <a:pPr lvl="1">
              <a:buFont typeface="Arial" panose="020B0604020202020204" pitchFamily="34" charset="0"/>
              <a:buChar char="•"/>
            </a:pPr>
            <a:r>
              <a:rPr lang="en-US" altLang="zh-CN" sz="2000" dirty="0"/>
              <a:t>PLM-based methods: Ditto</a:t>
            </a:r>
            <a:r>
              <a:rPr lang="en-US" altLang="zh-CN" sz="2000" baseline="30000" dirty="0"/>
              <a:t>[2]</a:t>
            </a:r>
            <a:r>
              <a:rPr lang="en-US" altLang="zh-CN" sz="2000" dirty="0"/>
              <a:t>, </a:t>
            </a:r>
            <a:r>
              <a:rPr lang="en-US" altLang="zh-CN" sz="2000" dirty="0" err="1"/>
              <a:t>JointBert</a:t>
            </a:r>
            <a:r>
              <a:rPr lang="en-US" altLang="zh-CN" sz="2000" baseline="30000" dirty="0"/>
              <a:t>[3]</a:t>
            </a:r>
            <a:r>
              <a:rPr lang="en-US" altLang="zh-CN" sz="2000" dirty="0"/>
              <a:t>, </a:t>
            </a:r>
            <a:r>
              <a:rPr lang="en-US" altLang="zh-CN" sz="2000" dirty="0" err="1"/>
              <a:t>RoBEM</a:t>
            </a:r>
            <a:r>
              <a:rPr lang="en-US" altLang="zh-CN" sz="2000" baseline="30000" dirty="0"/>
              <a:t>[4]</a:t>
            </a:r>
            <a:endParaRPr lang="en-US" sz="2000" dirty="0"/>
          </a:p>
        </p:txBody>
      </p:sp>
      <p:sp>
        <p:nvSpPr>
          <p:cNvPr id="17" name="Rectangle 7"/>
          <p:cNvSpPr/>
          <p:nvPr/>
        </p:nvSpPr>
        <p:spPr>
          <a:xfrm>
            <a:off x="257385" y="5850524"/>
            <a:ext cx="9618135" cy="707886"/>
          </a:xfrm>
          <a:prstGeom prst="rect">
            <a:avLst/>
          </a:prstGeom>
        </p:spPr>
        <p:txBody>
          <a:bodyPr wrap="square">
            <a:spAutoFit/>
          </a:bodyPr>
          <a:lstStyle/>
          <a:p>
            <a:r>
              <a:rPr lang="en-US" sz="1000" dirty="0">
                <a:solidFill>
                  <a:schemeClr val="tx1">
                    <a:lumMod val="50000"/>
                    <a:lumOff val="50000"/>
                  </a:schemeClr>
                </a:solidFill>
                <a:latin typeface="Arial" panose="020B0604020202020204" pitchFamily="34" charset="0"/>
              </a:rPr>
              <a:t>[1] </a:t>
            </a:r>
            <a:r>
              <a:rPr lang="en-US" altLang="zh-CN" sz="1000" dirty="0">
                <a:solidFill>
                  <a:schemeClr val="tx1">
                    <a:lumMod val="50000"/>
                    <a:lumOff val="50000"/>
                  </a:schemeClr>
                </a:solidFill>
                <a:latin typeface="Arial" panose="020B0604020202020204" pitchFamily="34" charset="0"/>
              </a:rPr>
              <a:t>Narayan A, </a:t>
            </a:r>
            <a:r>
              <a:rPr lang="en-US" altLang="zh-CN" sz="1000" dirty="0" err="1">
                <a:solidFill>
                  <a:schemeClr val="tx1">
                    <a:lumMod val="50000"/>
                    <a:lumOff val="50000"/>
                  </a:schemeClr>
                </a:solidFill>
                <a:latin typeface="Arial" panose="020B0604020202020204" pitchFamily="34" charset="0"/>
              </a:rPr>
              <a:t>Chami</a:t>
            </a:r>
            <a:r>
              <a:rPr lang="en-US" altLang="zh-CN" sz="1000" dirty="0">
                <a:solidFill>
                  <a:schemeClr val="tx1">
                    <a:lumMod val="50000"/>
                    <a:lumOff val="50000"/>
                  </a:schemeClr>
                </a:solidFill>
                <a:latin typeface="Arial" panose="020B0604020202020204" pitchFamily="34" charset="0"/>
              </a:rPr>
              <a:t> I, Orr L, et al. Can foundation models wrangle your data? VLDB 2022. </a:t>
            </a:r>
            <a:endParaRPr lang="en-US" sz="1000" dirty="0">
              <a:solidFill>
                <a:schemeClr val="tx1">
                  <a:lumMod val="50000"/>
                  <a:lumOff val="50000"/>
                </a:schemeClr>
              </a:solidFill>
              <a:latin typeface="Arial" panose="020B0604020202020204" pitchFamily="34" charset="0"/>
            </a:endParaRPr>
          </a:p>
          <a:p>
            <a:r>
              <a:rPr lang="en-US" sz="1000" dirty="0">
                <a:solidFill>
                  <a:schemeClr val="tx1">
                    <a:lumMod val="50000"/>
                    <a:lumOff val="50000"/>
                  </a:schemeClr>
                </a:solidFill>
                <a:latin typeface="Arial" panose="020B0604020202020204" pitchFamily="34" charset="0"/>
              </a:rPr>
              <a:t>[2] Li Y, Li J, et al. Deep entity matching with pre-trained language models. VLDB 2020.</a:t>
            </a:r>
            <a:endParaRPr lang="en-US" sz="1000" dirty="0">
              <a:solidFill>
                <a:schemeClr val="tx1">
                  <a:lumMod val="50000"/>
                  <a:lumOff val="50000"/>
                </a:schemeClr>
              </a:solidFill>
              <a:latin typeface="Arial" panose="020B0604020202020204" pitchFamily="34" charset="0"/>
            </a:endParaRPr>
          </a:p>
          <a:p>
            <a:r>
              <a:rPr lang="en-US" sz="1000" dirty="0">
                <a:solidFill>
                  <a:schemeClr val="tx1">
                    <a:lumMod val="50000"/>
                    <a:lumOff val="50000"/>
                  </a:schemeClr>
                </a:solidFill>
                <a:latin typeface="Arial" panose="020B0604020202020204" pitchFamily="34" charset="0"/>
              </a:rPr>
              <a:t>[3] </a:t>
            </a:r>
            <a:r>
              <a:rPr lang="en-US" sz="1000" dirty="0" err="1">
                <a:solidFill>
                  <a:schemeClr val="tx1">
                    <a:lumMod val="50000"/>
                    <a:lumOff val="50000"/>
                  </a:schemeClr>
                </a:solidFill>
                <a:latin typeface="Arial" panose="020B0604020202020204" pitchFamily="34" charset="0"/>
              </a:rPr>
              <a:t>Peeters</a:t>
            </a:r>
            <a:r>
              <a:rPr lang="en-US" sz="1000" dirty="0">
                <a:solidFill>
                  <a:schemeClr val="tx1">
                    <a:lumMod val="50000"/>
                    <a:lumOff val="50000"/>
                  </a:schemeClr>
                </a:solidFill>
                <a:latin typeface="Arial" panose="020B0604020202020204" pitchFamily="34" charset="0"/>
              </a:rPr>
              <a:t> R, </a:t>
            </a:r>
            <a:r>
              <a:rPr lang="en-US" sz="1000" dirty="0" err="1">
                <a:solidFill>
                  <a:schemeClr val="tx1">
                    <a:lumMod val="50000"/>
                    <a:lumOff val="50000"/>
                  </a:schemeClr>
                </a:solidFill>
                <a:latin typeface="Arial" panose="020B0604020202020204" pitchFamily="34" charset="0"/>
              </a:rPr>
              <a:t>Bizer</a:t>
            </a:r>
            <a:r>
              <a:rPr lang="en-US" sz="1000" dirty="0">
                <a:solidFill>
                  <a:schemeClr val="tx1">
                    <a:lumMod val="50000"/>
                    <a:lumOff val="50000"/>
                  </a:schemeClr>
                </a:solidFill>
                <a:latin typeface="Arial" panose="020B0604020202020204" pitchFamily="34" charset="0"/>
              </a:rPr>
              <a:t> C. Dual-objective fine-tuning of BERT for entity matching. VLDB 2021.</a:t>
            </a:r>
            <a:endParaRPr lang="en-US" sz="1000" dirty="0">
              <a:solidFill>
                <a:schemeClr val="tx1">
                  <a:lumMod val="50000"/>
                  <a:lumOff val="50000"/>
                </a:schemeClr>
              </a:solidFill>
              <a:latin typeface="Arial" panose="020B0604020202020204" pitchFamily="34" charset="0"/>
            </a:endParaRPr>
          </a:p>
          <a:p>
            <a:r>
              <a:rPr lang="en-US" altLang="zh-CN" sz="1000" dirty="0">
                <a:solidFill>
                  <a:schemeClr val="tx1">
                    <a:lumMod val="50000"/>
                    <a:lumOff val="50000"/>
                  </a:schemeClr>
                </a:solidFill>
                <a:latin typeface="Arial" panose="020B0604020202020204" pitchFamily="34" charset="0"/>
              </a:rPr>
              <a:t>[4] </a:t>
            </a:r>
            <a:r>
              <a:rPr lang="en-US" altLang="zh-CN" sz="1000" dirty="0" err="1">
                <a:solidFill>
                  <a:schemeClr val="tx1">
                    <a:lumMod val="50000"/>
                    <a:lumOff val="50000"/>
                  </a:schemeClr>
                </a:solidFill>
                <a:latin typeface="Arial" panose="020B0604020202020204" pitchFamily="34" charset="0"/>
              </a:rPr>
              <a:t>Akbarian</a:t>
            </a:r>
            <a:r>
              <a:rPr lang="en-US" altLang="zh-CN" sz="1000" dirty="0">
                <a:solidFill>
                  <a:schemeClr val="tx1">
                    <a:lumMod val="50000"/>
                    <a:lumOff val="50000"/>
                  </a:schemeClr>
                </a:solidFill>
                <a:latin typeface="Arial" panose="020B0604020202020204" pitchFamily="34" charset="0"/>
              </a:rPr>
              <a:t> </a:t>
            </a:r>
            <a:r>
              <a:rPr lang="en-US" altLang="zh-CN" sz="1000" dirty="0" err="1">
                <a:solidFill>
                  <a:schemeClr val="tx1">
                    <a:lumMod val="50000"/>
                    <a:lumOff val="50000"/>
                  </a:schemeClr>
                </a:solidFill>
                <a:latin typeface="Arial" panose="020B0604020202020204" pitchFamily="34" charset="0"/>
              </a:rPr>
              <a:t>Rastaghi</a:t>
            </a:r>
            <a:r>
              <a:rPr lang="en-US" altLang="zh-CN" sz="1000" dirty="0">
                <a:solidFill>
                  <a:schemeClr val="tx1">
                    <a:lumMod val="50000"/>
                    <a:lumOff val="50000"/>
                  </a:schemeClr>
                </a:solidFill>
                <a:latin typeface="Arial" panose="020B0604020202020204" pitchFamily="34" charset="0"/>
              </a:rPr>
              <a:t> M, </a:t>
            </a:r>
            <a:r>
              <a:rPr lang="en-US" altLang="zh-CN" sz="1000" dirty="0" err="1">
                <a:solidFill>
                  <a:schemeClr val="tx1">
                    <a:lumMod val="50000"/>
                    <a:lumOff val="50000"/>
                  </a:schemeClr>
                </a:solidFill>
                <a:latin typeface="Arial" panose="020B0604020202020204" pitchFamily="34" charset="0"/>
              </a:rPr>
              <a:t>Kamalloo</a:t>
            </a:r>
            <a:r>
              <a:rPr lang="en-US" altLang="zh-CN" sz="1000" dirty="0">
                <a:solidFill>
                  <a:schemeClr val="tx1">
                    <a:lumMod val="50000"/>
                    <a:lumOff val="50000"/>
                  </a:schemeClr>
                </a:solidFill>
                <a:latin typeface="Arial" panose="020B0604020202020204" pitchFamily="34" charset="0"/>
              </a:rPr>
              <a:t> E, </a:t>
            </a:r>
            <a:r>
              <a:rPr lang="en-US" altLang="zh-CN" sz="1000" dirty="0" err="1">
                <a:solidFill>
                  <a:schemeClr val="tx1">
                    <a:lumMod val="50000"/>
                    <a:lumOff val="50000"/>
                  </a:schemeClr>
                </a:solidFill>
                <a:latin typeface="Arial" panose="020B0604020202020204" pitchFamily="34" charset="0"/>
              </a:rPr>
              <a:t>Rafiei</a:t>
            </a:r>
            <a:r>
              <a:rPr lang="en-US" altLang="zh-CN" sz="1000" dirty="0">
                <a:solidFill>
                  <a:schemeClr val="tx1">
                    <a:lumMod val="50000"/>
                    <a:lumOff val="50000"/>
                  </a:schemeClr>
                </a:solidFill>
                <a:latin typeface="Arial" panose="020B0604020202020204" pitchFamily="34" charset="0"/>
              </a:rPr>
              <a:t> D. Probing the robustness of pre-trained language models for entity matching. CIKM 2022.</a:t>
            </a:r>
            <a:endParaRPr lang="en-US" altLang="zh-CN" sz="1000" dirty="0">
              <a:solidFill>
                <a:schemeClr val="tx1">
                  <a:lumMod val="50000"/>
                  <a:lumOff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Tm="45120"/>
    </mc:Choice>
    <mc:Fallback>
      <p:transition spd="slow" advTm="45120"/>
    </mc:Fallback>
  </mc:AlternateContent>
</p:sld>
</file>

<file path=ppt/tags/tag1.xml><?xml version="1.0" encoding="utf-8"?>
<p:tagLst xmlns:p="http://schemas.openxmlformats.org/presentationml/2006/main">
  <p:tag name="TIMING" val="|26|31.1"/>
</p:tagLst>
</file>

<file path=ppt/tags/tag2.xml><?xml version="1.0" encoding="utf-8"?>
<p:tagLst xmlns:p="http://schemas.openxmlformats.org/presentationml/2006/main">
  <p:tag name="TIMING" val="|13|14.1|9.6|12.2"/>
</p:tagLst>
</file>

<file path=ppt/tags/tag3.xml><?xml version="1.0" encoding="utf-8"?>
<p:tagLst xmlns:p="http://schemas.openxmlformats.org/presentationml/2006/main">
  <p:tag name="TIMING" val="|13|14.1|9.6|12.2"/>
</p:tagLst>
</file>

<file path=ppt/tags/tag4.xml><?xml version="1.0" encoding="utf-8"?>
<p:tagLst xmlns:p="http://schemas.openxmlformats.org/presentationml/2006/main">
  <p:tag name="TIMING" val="|13.7|51.5|14"/>
</p:tagLst>
</file>

<file path=ppt/tags/tag5.xml><?xml version="1.0" encoding="utf-8"?>
<p:tagLst xmlns:p="http://schemas.openxmlformats.org/presentationml/2006/main">
  <p:tag name="TIMING" val="|13.7|51.5|14"/>
</p:tagLst>
</file>

<file path=ppt/tags/tag6.xml><?xml version="1.0" encoding="utf-8"?>
<p:tagLst xmlns:p="http://schemas.openxmlformats.org/presentationml/2006/main">
  <p:tag name="TIMING" val="|13.7|51.5|14"/>
</p:tagLst>
</file>

<file path=ppt/tags/tag7.xml><?xml version="1.0" encoding="utf-8"?>
<p:tagLst xmlns:p="http://schemas.openxmlformats.org/presentationml/2006/main">
  <p:tag name="COMMONDATA" val="eyJoZGlkIjoiZjhhNzI3YTIzNWRkOWRhOWY1Y2YwZmM2NDZmMGIxOG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5868</Words>
  <Application>WPS 演示</Application>
  <PresentationFormat>宽屏</PresentationFormat>
  <Paragraphs>210</Paragraphs>
  <Slides>15</Slides>
  <Notes>15</Notes>
  <HiddenSlides>0</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3</vt:i4>
      </vt:variant>
      <vt:variant>
        <vt:lpstr>幻灯片标题</vt:lpstr>
      </vt:variant>
      <vt:variant>
        <vt:i4>15</vt:i4>
      </vt:variant>
    </vt:vector>
  </HeadingPairs>
  <TitlesOfParts>
    <vt:vector size="32" baseType="lpstr">
      <vt:lpstr>Arial</vt:lpstr>
      <vt:lpstr>宋体</vt:lpstr>
      <vt:lpstr>Wingdings</vt:lpstr>
      <vt:lpstr>Arial</vt:lpstr>
      <vt:lpstr>Calibri</vt:lpstr>
      <vt:lpstr>Cambria Math</vt:lpstr>
      <vt:lpstr>Optima</vt:lpstr>
      <vt:lpstr>DejaVu Math TeX Gyre</vt:lpstr>
      <vt:lpstr>等线</vt:lpstr>
      <vt:lpstr>微软雅黑</vt:lpstr>
      <vt:lpstr>Arial Unicode MS</vt:lpstr>
      <vt:lpstr>等线 Light</vt:lpstr>
      <vt:lpstr>Office 主题​​</vt:lpstr>
      <vt:lpstr>Office 主题</vt:lpstr>
      <vt:lpstr>Visio.Drawing.15</vt:lpstr>
      <vt:lpstr>Visio.Drawing.15</vt:lpstr>
      <vt:lpstr>Visio.Drawing.15</vt:lpstr>
      <vt:lpstr>Cost-Effective In-Context Learning for Entity Resolution: A Design Space Exploration</vt:lpstr>
      <vt:lpstr>Entity Resolution (ER)</vt:lpstr>
      <vt:lpstr>LLM-based Entity Resolution</vt:lpstr>
      <vt:lpstr>BatchER: A Batch Prompting Framework for ER </vt:lpstr>
      <vt:lpstr>A General Framework of BatchER</vt:lpstr>
      <vt:lpstr>Question Batching</vt:lpstr>
      <vt:lpstr>Demonstration Selection</vt:lpstr>
      <vt:lpstr>Covering-based Demonstration Selection</vt:lpstr>
      <vt:lpstr>Experiment Setup</vt:lpstr>
      <vt:lpstr>Standard Prompting &amp; Batch Prompting</vt:lpstr>
      <vt:lpstr>Design Space Evaluation</vt:lpstr>
      <vt:lpstr>Comparing with PLM-based method</vt:lpstr>
      <vt:lpstr>Comparing with LLM-based method</vt:lpstr>
      <vt:lpstr>Conclusion</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Domain Adaptation for Deep Entity Resolution</dc:title>
  <dc:creator>Microsoft Office User</dc:creator>
  <cp:lastModifiedBy>fmh</cp:lastModifiedBy>
  <cp:revision>665</cp:revision>
  <cp:lastPrinted>2023-05-19T16:20:00Z</cp:lastPrinted>
  <dcterms:created xsi:type="dcterms:W3CDTF">2022-12-06T08:36:00Z</dcterms:created>
  <dcterms:modified xsi:type="dcterms:W3CDTF">2024-06-18T13:43:12Z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2730FDC32A870E29F7FE8E63EE4FAA10</vt:lpwstr>
  </property>
  <property fmtid="{D5CDD505-2E9C-101B-9397-08002B2CF9AE}" pid="3" name="KSOProductBuildVer">
    <vt:lpwstr>2052-11.8.2.12195</vt:lpwstr>
  </property>
</Properties>
</file>